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70" r:id="rId12"/>
    <p:sldId id="269" r:id="rId13"/>
    <p:sldId id="271" r:id="rId14"/>
    <p:sldId id="272" r:id="rId15"/>
    <p:sldId id="273" r:id="rId16"/>
    <p:sldId id="274" r:id="rId17"/>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66"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244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DBE8DFC-544A-4D4B-B7B8-37165B40D945}" type="datetimeFigureOut">
              <a:rPr lang="pt-BR" smtClean="0"/>
              <a:t>21/10/2025</a:t>
            </a:fld>
            <a:endParaRPr lang="pt-BR"/>
          </a:p>
        </p:txBody>
      </p:sp>
      <p:sp>
        <p:nvSpPr>
          <p:cNvPr id="4" name="Espaço Reservado para Imagem de Slide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FA24011-89B3-41CD-A454-6177A5357859}" type="slidenum">
              <a:rPr lang="pt-BR" smtClean="0"/>
              <a:t>‹nº›</a:t>
            </a:fld>
            <a:endParaRPr lang="pt-BR"/>
          </a:p>
        </p:txBody>
      </p:sp>
    </p:spTree>
    <p:extLst>
      <p:ext uri="{BB962C8B-B14F-4D97-AF65-F5344CB8AC3E}">
        <p14:creationId xmlns:p14="http://schemas.microsoft.com/office/powerpoint/2010/main" val="33286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"Good morning everyone. Today I'm presenting the Sophia Project—an AI system that transforms how players interact with NPCs in games. Instead of repetitive, scripted characters, Sophia creates NPCs that remember you, adapt to your behavior, and respond with genuine emotion. Let me show you how we built this."</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a:t>
            </a:fld>
            <a:endParaRPr lang="pt-BR"/>
          </a:p>
        </p:txBody>
      </p:sp>
    </p:spTree>
    <p:extLst>
      <p:ext uri="{BB962C8B-B14F-4D97-AF65-F5344CB8AC3E}">
        <p14:creationId xmlns:p14="http://schemas.microsoft.com/office/powerpoint/2010/main" val="328455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applications extend beyond entertainment. In education, imagine history lessons where you converse with emotionally responsive historical figures who remember your previous discussions. In therapy, AI companions could provide consistent, empathetic support while respecting privacy through local processing. In training simulations, professionals could practice difficult conversations with NPCs that react realistically to tone and approach.</a:t>
            </a:r>
          </a:p>
          <a:p>
            <a:r>
              <a:rPr lang="en-US" dirty="0"/>
              <a:t>Sophia demonstrates that we can create artificial social intelligence that enhances human experiences without sacrificing privacy, control, or ethical responsibility. This technology isn't just about better games—it's about better human-AI interaction across domains."</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10</a:t>
            </a:fld>
            <a:endParaRPr lang="pt-BR"/>
          </a:p>
        </p:txBody>
      </p:sp>
    </p:spTree>
    <p:extLst>
      <p:ext uri="{BB962C8B-B14F-4D97-AF65-F5344CB8AC3E}">
        <p14:creationId xmlns:p14="http://schemas.microsoft.com/office/powerpoint/2010/main" val="291101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11</a:t>
            </a:fld>
            <a:endParaRPr lang="pt-BR"/>
          </a:p>
        </p:txBody>
      </p:sp>
    </p:spTree>
    <p:extLst>
      <p:ext uri="{BB962C8B-B14F-4D97-AF65-F5344CB8AC3E}">
        <p14:creationId xmlns:p14="http://schemas.microsoft.com/office/powerpoint/2010/main" val="3220620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E21A3-3FCC-B2A4-DA9F-A643F595462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C000D2C-322C-C063-7F7A-46D14C07B68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2F586D1-3B57-3207-5D1B-4977DCE27DDA}"/>
              </a:ext>
            </a:extLst>
          </p:cNvPr>
          <p:cNvSpPr>
            <a:spLocks noGrp="1"/>
          </p:cNvSpPr>
          <p:nvPr>
            <p:ph type="body" idx="1"/>
          </p:nvPr>
        </p:nvSpPr>
        <p:spPr/>
        <p:txBody>
          <a:bodyPr/>
          <a:lstStyle/>
          <a:p>
            <a:r>
              <a:rPr lang="en-US" dirty="0"/>
              <a:t>"To conclude: Sophia proves that intelligent, emotionally responsive NPCs are possible today using existing AI technologies. By combining reinforcement learning, persistent memory, natural language processing, and affective computing, we've created characters that remember, adapt, and genuinely engage players.</a:t>
            </a:r>
          </a:p>
          <a:p>
            <a:r>
              <a:rPr lang="en-US" dirty="0"/>
              <a:t>This represents a paradigm shift from scripted content to emergent narrative. The code is open-source and available on GitHub. I'm happy to answer your questions. Thank you."</a:t>
            </a:r>
          </a:p>
        </p:txBody>
      </p:sp>
      <p:sp>
        <p:nvSpPr>
          <p:cNvPr id="4" name="Espaço Reservado para Número de Slide 3">
            <a:extLst>
              <a:ext uri="{FF2B5EF4-FFF2-40B4-BE49-F238E27FC236}">
                <a16:creationId xmlns:a16="http://schemas.microsoft.com/office/drawing/2014/main" id="{8F071413-5A81-4D5C-0653-41F1AC88E44A}"/>
              </a:ext>
            </a:extLst>
          </p:cNvPr>
          <p:cNvSpPr>
            <a:spLocks noGrp="1"/>
          </p:cNvSpPr>
          <p:nvPr>
            <p:ph type="sldNum" sz="quarter" idx="5"/>
          </p:nvPr>
        </p:nvSpPr>
        <p:spPr/>
        <p:txBody>
          <a:bodyPr/>
          <a:lstStyle/>
          <a:p>
            <a:fld id="{7FA24011-89B3-41CD-A454-6177A5357859}" type="slidenum">
              <a:rPr lang="pt-BR" smtClean="0"/>
              <a:t>12</a:t>
            </a:fld>
            <a:endParaRPr lang="pt-BR"/>
          </a:p>
        </p:txBody>
      </p:sp>
    </p:spTree>
    <p:extLst>
      <p:ext uri="{BB962C8B-B14F-4D97-AF65-F5344CB8AC3E}">
        <p14:creationId xmlns:p14="http://schemas.microsoft.com/office/powerpoint/2010/main" val="178114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"We've all experienced this frustration in games. You talk to an NPC, and they repeat the exact same lines every time. They don't remember you. They don't react to what you've done. This breaks immersion and makes game worlds feel hollow. Traditional NPCs use rigid decision trees—they can't learn, can't adapt, and certainly can't form real relationships with players. We wanted to solve this problem."</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2</a:t>
            </a:fld>
            <a:endParaRPr lang="pt-BR"/>
          </a:p>
        </p:txBody>
      </p:sp>
    </p:spTree>
    <p:extLst>
      <p:ext uri="{BB962C8B-B14F-4D97-AF65-F5344CB8AC3E}">
        <p14:creationId xmlns:p14="http://schemas.microsoft.com/office/powerpoint/2010/main" val="1408358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"Sophia integrates six AI technologies working together. First, voice recognition captures not just your words, but your emotional tone—are you angry, sad, or cheerful? Second, ChatGPT generates contextually appropriate responses. Third, a recurrent neural network creates persistent memory—Sophia remembers past conversations and events. Fourth, deep Q-learning allows her to learn optimal behaviors through reinforcement. Fifth, </a:t>
            </a:r>
            <a:r>
              <a:rPr lang="en-US" dirty="0" err="1"/>
              <a:t>NavMesh</a:t>
            </a:r>
            <a:r>
              <a:rPr lang="en-US" dirty="0"/>
              <a:t> enables emotionally-driven movement—if she trusts you, she approaches; if afraid, she retreats. Finally, a dynamic relationship system tracks trust, empathy, and affection. These six modules create an NPC that feels genuinely alive."</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3</a:t>
            </a:fld>
            <a:endParaRPr lang="pt-BR"/>
          </a:p>
        </p:txBody>
      </p:sp>
    </p:spTree>
    <p:extLst>
      <p:ext uri="{BB962C8B-B14F-4D97-AF65-F5344CB8AC3E}">
        <p14:creationId xmlns:p14="http://schemas.microsoft.com/office/powerpoint/2010/main" val="1314032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"Let me give you a concrete example. Imagine you give Sophia a gift she loves. The system registers this positive interaction, increasing trust by one point. Her facial expression changes to happy, and ChatGPT generates a warm, grateful response. The LSTM network stores this event in her memory. The next day, when Sophia sees you, the deep Q-network evaluates the situation: high trust level, positive history. It chooses the action 'approach player warmly.' She walks toward you using </a:t>
            </a:r>
            <a:r>
              <a:rPr lang="en-US" dirty="0" err="1"/>
              <a:t>NavMesh</a:t>
            </a:r>
            <a:r>
              <a:rPr lang="en-US" dirty="0"/>
              <a:t> and greets you by referencing yesterday's gift.</a:t>
            </a:r>
          </a:p>
          <a:p>
            <a:r>
              <a:rPr lang="en-US" dirty="0"/>
              <a:t>But what if you then ignore Sophia for several days? Each ignored interaction becomes a negative reinforcement signal. Trust decreases. When you finally approach her again, she remembers this pattern. Her greeting might be distant or even hurt: 'You've been acting strange lately… I'm not sure I can trust you again.' This is persistent, dynamic behavior emerging from the integration of all six AI modules."</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4</a:t>
            </a:fld>
            <a:endParaRPr lang="pt-BR"/>
          </a:p>
        </p:txBody>
      </p:sp>
    </p:spTree>
    <p:extLst>
      <p:ext uri="{BB962C8B-B14F-4D97-AF65-F5344CB8AC3E}">
        <p14:creationId xmlns:p14="http://schemas.microsoft.com/office/powerpoint/2010/main" val="36429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"Here's the technical pipeline. Player input—voice, actions, proximity—flows into the perception layer. This data feeds the cognitive layer, where three processes run simultaneously: the LSTM updates memory, the emotion system recalculates relationship values, and the DQN selects the optimal action based on the current state. The selected action then generates three synchronized outputs: natural language dialogue via ChatGPT, physical movement via </a:t>
            </a:r>
            <a:r>
              <a:rPr lang="en-US" dirty="0" err="1"/>
              <a:t>NavMesh</a:t>
            </a:r>
            <a:r>
              <a:rPr lang="en-US" dirty="0"/>
              <a:t>, and emotional expression through animations. All of this happens in real-time, creating seamless, believable interactions."</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5</a:t>
            </a:fld>
            <a:endParaRPr lang="pt-BR"/>
          </a:p>
        </p:txBody>
      </p:sp>
    </p:spTree>
    <p:extLst>
      <p:ext uri="{BB962C8B-B14F-4D97-AF65-F5344CB8AC3E}">
        <p14:creationId xmlns:p14="http://schemas.microsoft.com/office/powerpoint/2010/main" val="412541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"Let's zoom into the reinforcement learning component. Sophia uses a Deep Q-Network trained on the Bellman equation you see here. Every interaction is a state-action-reward sequence. The state includes 42 features: Sophia's location, your recent dialogue tone, trust level, time of day, and nearby objects. From this state, the network chooses one of 12 possible actions—approach, retreat, start conversation, express emotion, and so on.</a:t>
            </a:r>
          </a:p>
          <a:p>
            <a:r>
              <a:rPr lang="en-US" dirty="0"/>
              <a:t>Rewards are defined by player engagement. If you continue the conversation, Sophia receives plus one point. If you walk away or respond negatively, she receives minus one. Over time, through prioritized experience replay and epsilon-greedy exploration, the network learns which behaviors maximize long-term player satisfaction. This isn't scripted—it's learned behavior that adapts to each individual player's interaction style."</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6</a:t>
            </a:fld>
            <a:endParaRPr lang="pt-BR"/>
          </a:p>
        </p:txBody>
      </p:sp>
    </p:spTree>
    <p:extLst>
      <p:ext uri="{BB962C8B-B14F-4D97-AF65-F5344CB8AC3E}">
        <p14:creationId xmlns:p14="http://schemas.microsoft.com/office/powerpoint/2010/main" val="263312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 conducted a controlled study with thirty participants using A-B testing. Each person played two identical game scenarios—one with a traditional scripted NPC, one with Sophia. We measured immersion, emotional engagement, and behavioral believability using validated questionnaires.</a:t>
            </a:r>
          </a:p>
          <a:p>
            <a:r>
              <a:rPr lang="en-US" dirty="0"/>
              <a:t>The results were statistically significant across all metrics. On a five-point scale, immersion jumped from 3.2 to 4.6. Emotional engagement increased from 2.9 to 4.7. Participants described traditional NPCs as 'predictable' and 'flat,' while Sophia was consistently described as 'lifelike,' 'attentive,' and 'emotionally intelligent.'</a:t>
            </a:r>
          </a:p>
          <a:p>
            <a:r>
              <a:rPr lang="en-US" dirty="0"/>
              <a:t>Most powerfully, interaction frequency increased by sixty-five percent, and conversation length grew by forty percent. Players voluntarily spent more time with Sophia because the interactions felt meaningful. One participant said: 'It felt like she genuinely remembered who I was and what I had gone through.' This is the power of combining memory, emotion, and adaptive learning."</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7</a:t>
            </a:fld>
            <a:endParaRPr lang="pt-BR"/>
          </a:p>
        </p:txBody>
      </p:sp>
    </p:spTree>
    <p:extLst>
      <p:ext uri="{BB962C8B-B14F-4D97-AF65-F5344CB8AC3E}">
        <p14:creationId xmlns:p14="http://schemas.microsoft.com/office/powerpoint/2010/main" val="76636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"Sophia currently has one major limitation: internet dependency. We use the cloud-based ChatGPT API for dialogue generation, which requires constant connectivity and introduces latency. This creates problems for offline gameplay, raises privacy concerns, and incurs ongoing API costs.</a:t>
            </a:r>
          </a:p>
          <a:p>
            <a:r>
              <a:rPr lang="en-US" dirty="0"/>
              <a:t>Our solution is already in development. We're integrating local open-source language models—specifically Mistral 7B—that run entirely on the player's device. We're combining this with XTTS for real-time voice synthesis. Early prototypes show we can achieve comparable dialogue quality with zero latency and complete privacy, while supporting fully offline gameplay."</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8</a:t>
            </a:fld>
            <a:endParaRPr lang="pt-BR"/>
          </a:p>
        </p:txBody>
      </p:sp>
    </p:spTree>
    <p:extLst>
      <p:ext uri="{BB962C8B-B14F-4D97-AF65-F5344CB8AC3E}">
        <p14:creationId xmlns:p14="http://schemas.microsoft.com/office/powerpoint/2010/main" val="243174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"Our vision extends far beyond a single NPC. Imagine an entire game world populated with autonomous agents—each with unique personalities, memories, and goals. These NPCs don't just interact with you; they interact with each other. They form relationships, remember conflicts, gossip about player actions, and create emergent social dynamics.</a:t>
            </a:r>
          </a:p>
          <a:p>
            <a:r>
              <a:rPr lang="en-US" dirty="0"/>
              <a:t>We're developing a full 2D RPG that serves as a testbed for this vision. Think Stardew Valley, but every character has Sophia's intelligence. The baker remembers you forgot their birthday. The blacksmith's daughter avoids you because you were rude to her father. The mayor's trust in you affects how other NPCs perceive you. This creates living, breathing game worlds where your actions have persistent, cascading consequences across an entire NPC society.</a:t>
            </a:r>
          </a:p>
          <a:p>
            <a:r>
              <a:rPr lang="en-US" dirty="0"/>
              <a:t>We're also researching the ethical implications—how do players form bonds with emotionally intelligent NPCs? What are the psychological effects? These are questions we must address as this technology matures."</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9</a:t>
            </a:fld>
            <a:endParaRPr lang="pt-BR"/>
          </a:p>
        </p:txBody>
      </p:sp>
    </p:spTree>
    <p:extLst>
      <p:ext uri="{BB962C8B-B14F-4D97-AF65-F5344CB8AC3E}">
        <p14:creationId xmlns:p14="http://schemas.microsoft.com/office/powerpoint/2010/main" val="171874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pt-BR"/>
          </a:p>
        </p:txBody>
      </p:sp>
      <p:sp>
        <p:nvSpPr>
          <p:cNvPr id="6" name="Slide Number Placeholder 5"/>
          <p:cNvSpPr>
            <a:spLocks noGrp="1"/>
          </p:cNvSpPr>
          <p:nvPr>
            <p:ph type="sldNum" sz="quarter" idx="12"/>
          </p:nvPr>
        </p:nvSpPr>
        <p:spPr>
          <a:xfrm>
            <a:off x="531812" y="4529540"/>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618197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4895844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t>‹nº›</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17981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pt-BR"/>
              <a:t>Clique para editar o título Mestre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10/21/2025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0483887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10/21/2025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510085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10/21/2025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0282520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534081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5186773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640156" y="624110"/>
            <a:ext cx="8911687" cy="1280890"/>
          </a:xfrm>
        </p:spPr>
        <p:txBody>
          <a:bodyPr/>
          <a:lstStyle>
            <a:lvl1pPr>
              <a:defRPr b="1"/>
            </a:lvl1pPr>
          </a:lstStyle>
          <a:p>
            <a:r>
              <a:rPr lang="pt-BR" dirty="0"/>
              <a:t>Clique para editar o título Mestre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pt-BR"/>
          </a:p>
        </p:txBody>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6488252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EE9E671-1C83-40F7-9D33-FE8AAC7F721F}" type="datetime1">
              <a:rPr lang="en-US" smtClean="0"/>
              <a:t>10/21/2025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556225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EE9E671-1C83-40F7-9D33-FE8AAC7F721F}" type="datetime1">
              <a:rPr lang="en-US" smtClean="0"/>
              <a:t>10/21/2025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2829287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EE9E671-1C83-40F7-9D33-FE8AAC7F721F}" type="datetime1">
              <a:rPr lang="en-US" smtClean="0"/>
              <a:t>10/21/2025</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414177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EE9E671-1C83-40F7-9D33-FE8AAC7F721F}" type="datetime1">
              <a:rPr lang="en-US" smtClean="0"/>
              <a:t>10/21/2025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1909214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9E671-1C83-40F7-9D33-FE8AAC7F721F}" type="datetime1">
              <a:rPr lang="en-US" smtClean="0"/>
              <a:t>10/21/2025</a:t>
            </a:fld>
            <a:endParaRPr lang="en-US"/>
          </a:p>
        </p:txBody>
      </p:sp>
      <p:sp>
        <p:nvSpPr>
          <p:cNvPr id="3" name="Footer Placeholder 2"/>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31026340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pt-BR"/>
              <a:t>Clique para editar o título Mestre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10/21/2025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64369878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10/21/2025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0481476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pt-BR"/>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pt-BR"/>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pt-BR"/>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pt-BR"/>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pt-BR"/>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pt-BR"/>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pt-BR"/>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pt-BR"/>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pt-BR"/>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pt-BR"/>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pt-BR"/>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pt-B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pt-BR"/>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pt-BR"/>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pt-BR"/>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pt-BR"/>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pt-BR"/>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pt-BR"/>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pt-BR"/>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pt-BR"/>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pt-BR"/>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pt-BR"/>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pt-BR"/>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pt-B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EE9E671-1C83-40F7-9D33-FE8AAC7F721F}" type="datetime1">
              <a:rPr lang="en-US" smtClean="0"/>
              <a:t>10/21/2025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81708231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6B79E008-DC37-4666-A916-4A4B8A2B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4">
            <a:extLst>
              <a:ext uri="{FF2B5EF4-FFF2-40B4-BE49-F238E27FC236}">
                <a16:creationId xmlns:a16="http://schemas.microsoft.com/office/drawing/2014/main" id="{F9A71B15-1984-4C52-9D91-56CF265D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40751"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7" name="Title 1">
            <a:extLst>
              <a:ext uri="{FF2B5EF4-FFF2-40B4-BE49-F238E27FC236}">
                <a16:creationId xmlns:a16="http://schemas.microsoft.com/office/drawing/2014/main" id="{92BE14BA-E06E-5ECD-525E-538DDDB7A3CF}"/>
              </a:ext>
            </a:extLst>
          </p:cNvPr>
          <p:cNvSpPr>
            <a:spLocks noGrp="1"/>
          </p:cNvSpPr>
          <p:nvPr>
            <p:ph type="ctrTitle"/>
          </p:nvPr>
        </p:nvSpPr>
        <p:spPr>
          <a:xfrm>
            <a:off x="540278" y="967417"/>
            <a:ext cx="6675215" cy="3183242"/>
          </a:xfrm>
        </p:spPr>
        <p:txBody>
          <a:bodyPr>
            <a:normAutofit/>
          </a:bodyPr>
          <a:lstStyle/>
          <a:p>
            <a:r>
              <a:rPr lang="en-US" sz="4000" b="1" dirty="0">
                <a:solidFill>
                  <a:srgbClr val="FEFFFF"/>
                </a:solidFill>
              </a:rPr>
              <a:t>Sophia Project: Enhancing Player Immersion with Intelligent Autonomous NPCs in 2D RPGs</a:t>
            </a:r>
          </a:p>
        </p:txBody>
      </p:sp>
      <p:pic>
        <p:nvPicPr>
          <p:cNvPr id="10" name="Imagem 9" descr="Mapa&#10;&#10;O conteúdo gerado por IA pode estar incorreto.">
            <a:extLst>
              <a:ext uri="{FF2B5EF4-FFF2-40B4-BE49-F238E27FC236}">
                <a16:creationId xmlns:a16="http://schemas.microsoft.com/office/drawing/2014/main" id="{45AAB38B-575D-BDE3-12E8-A81D08697762}"/>
              </a:ext>
            </a:extLst>
          </p:cNvPr>
          <p:cNvPicPr>
            <a:picLocks noChangeAspect="1"/>
          </p:cNvPicPr>
          <p:nvPr/>
        </p:nvPicPr>
        <p:blipFill>
          <a:blip r:embed="rId3">
            <a:extLst>
              <a:ext uri="{28A0092B-C50C-407E-A947-70E740481C1C}">
                <a14:useLocalDpi xmlns:a14="http://schemas.microsoft.com/office/drawing/2010/main" val="0"/>
              </a:ext>
            </a:extLst>
          </a:blip>
          <a:srcRect t="241" r="-2" b="1327"/>
          <a:stretch>
            <a:fillRect/>
          </a:stretch>
        </p:blipFill>
        <p:spPr>
          <a:xfrm>
            <a:off x="7540750" y="-393"/>
            <a:ext cx="4651250" cy="6858786"/>
          </a:xfrm>
          <a:prstGeom prst="rect">
            <a:avLst/>
          </a:prstGeom>
        </p:spPr>
      </p:pic>
      <p:sp>
        <p:nvSpPr>
          <p:cNvPr id="41" name="Freeform 23">
            <a:extLst>
              <a:ext uri="{FF2B5EF4-FFF2-40B4-BE49-F238E27FC236}">
                <a16:creationId xmlns:a16="http://schemas.microsoft.com/office/drawing/2014/main" id="{C3342805-0EAA-42F0-9D6F-8ED1D6BA3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8404003" cy="857047"/>
          </a:xfrm>
          <a:custGeom>
            <a:avLst/>
            <a:gdLst>
              <a:gd name="connsiteX0" fmla="*/ 0 w 8404003"/>
              <a:gd name="connsiteY0" fmla="*/ 0 h 857047"/>
              <a:gd name="connsiteX1" fmla="*/ 797860 w 8404003"/>
              <a:gd name="connsiteY1" fmla="*/ 0 h 857047"/>
              <a:gd name="connsiteX2" fmla="*/ 2482050 w 8404003"/>
              <a:gd name="connsiteY2" fmla="*/ 0 h 857047"/>
              <a:gd name="connsiteX3" fmla="*/ 3003610 w 8404003"/>
              <a:gd name="connsiteY3" fmla="*/ 0 h 857047"/>
              <a:gd name="connsiteX4" fmla="*/ 3219959 w 8404003"/>
              <a:gd name="connsiteY4" fmla="*/ 0 h 857047"/>
              <a:gd name="connsiteX5" fmla="*/ 3311869 w 8404003"/>
              <a:gd name="connsiteY5" fmla="*/ 0 h 857047"/>
              <a:gd name="connsiteX6" fmla="*/ 3326218 w 8404003"/>
              <a:gd name="connsiteY6" fmla="*/ 0 h 857047"/>
              <a:gd name="connsiteX7" fmla="*/ 3426656 w 8404003"/>
              <a:gd name="connsiteY7" fmla="*/ 0 h 857047"/>
              <a:gd name="connsiteX8" fmla="*/ 3516436 w 8404003"/>
              <a:gd name="connsiteY8" fmla="*/ 0 h 857047"/>
              <a:gd name="connsiteX9" fmla="*/ 3601649 w 8404003"/>
              <a:gd name="connsiteY9" fmla="*/ 0 h 857047"/>
              <a:gd name="connsiteX10" fmla="*/ 3699274 w 8404003"/>
              <a:gd name="connsiteY10" fmla="*/ 0 h 857047"/>
              <a:gd name="connsiteX11" fmla="*/ 3718421 w 8404003"/>
              <a:gd name="connsiteY11" fmla="*/ 0 h 857047"/>
              <a:gd name="connsiteX12" fmla="*/ 3910939 w 8404003"/>
              <a:gd name="connsiteY12" fmla="*/ 0 h 857047"/>
              <a:gd name="connsiteX13" fmla="*/ 3927053 w 8404003"/>
              <a:gd name="connsiteY13" fmla="*/ 0 h 857047"/>
              <a:gd name="connsiteX14" fmla="*/ 4198137 w 8404003"/>
              <a:gd name="connsiteY14" fmla="*/ 0 h 857047"/>
              <a:gd name="connsiteX15" fmla="*/ 4230161 w 8404003"/>
              <a:gd name="connsiteY15" fmla="*/ 0 h 857047"/>
              <a:gd name="connsiteX16" fmla="*/ 4245215 w 8404003"/>
              <a:gd name="connsiteY16" fmla="*/ 0 h 857047"/>
              <a:gd name="connsiteX17" fmla="*/ 4350592 w 8404003"/>
              <a:gd name="connsiteY17" fmla="*/ 0 h 857047"/>
              <a:gd name="connsiteX18" fmla="*/ 4357296 w 8404003"/>
              <a:gd name="connsiteY18" fmla="*/ 0 h 857047"/>
              <a:gd name="connsiteX19" fmla="*/ 4404222 w 8404003"/>
              <a:gd name="connsiteY19" fmla="*/ 0 h 857047"/>
              <a:gd name="connsiteX20" fmla="*/ 4531592 w 8404003"/>
              <a:gd name="connsiteY20" fmla="*/ 0 h 857047"/>
              <a:gd name="connsiteX21" fmla="*/ 4598953 w 8404003"/>
              <a:gd name="connsiteY21" fmla="*/ 0 h 857047"/>
              <a:gd name="connsiteX22" fmla="*/ 4779630 w 8404003"/>
              <a:gd name="connsiteY22" fmla="*/ 0 h 857047"/>
              <a:gd name="connsiteX23" fmla="*/ 5132321 w 8404003"/>
              <a:gd name="connsiteY23" fmla="*/ 0 h 857047"/>
              <a:gd name="connsiteX24" fmla="*/ 5141543 w 8404003"/>
              <a:gd name="connsiteY24" fmla="*/ 0 h 857047"/>
              <a:gd name="connsiteX25" fmla="*/ 5188556 w 8404003"/>
              <a:gd name="connsiteY25" fmla="*/ 0 h 857047"/>
              <a:gd name="connsiteX26" fmla="*/ 5206100 w 8404003"/>
              <a:gd name="connsiteY26" fmla="*/ 0 h 857047"/>
              <a:gd name="connsiteX27" fmla="*/ 5722554 w 8404003"/>
              <a:gd name="connsiteY27" fmla="*/ 0 h 857047"/>
              <a:gd name="connsiteX28" fmla="*/ 5732230 w 8404003"/>
              <a:gd name="connsiteY28" fmla="*/ 0 h 857047"/>
              <a:gd name="connsiteX29" fmla="*/ 5798594 w 8404003"/>
              <a:gd name="connsiteY29" fmla="*/ 0 h 857047"/>
              <a:gd name="connsiteX30" fmla="*/ 5799962 w 8404003"/>
              <a:gd name="connsiteY30" fmla="*/ 0 h 857047"/>
              <a:gd name="connsiteX31" fmla="*/ 6338565 w 8404003"/>
              <a:gd name="connsiteY31" fmla="*/ 0 h 857047"/>
              <a:gd name="connsiteX32" fmla="*/ 6649966 w 8404003"/>
              <a:gd name="connsiteY32" fmla="*/ 0 h 857047"/>
              <a:gd name="connsiteX33" fmla="*/ 6730668 w 8404003"/>
              <a:gd name="connsiteY33" fmla="*/ 0 h 857047"/>
              <a:gd name="connsiteX34" fmla="*/ 7178721 w 8404003"/>
              <a:gd name="connsiteY34" fmla="*/ 0 h 857047"/>
              <a:gd name="connsiteX35" fmla="*/ 7277889 w 8404003"/>
              <a:gd name="connsiteY35" fmla="*/ 0 h 857047"/>
              <a:gd name="connsiteX36" fmla="*/ 7782893 w 8404003"/>
              <a:gd name="connsiteY36" fmla="*/ 0 h 857047"/>
              <a:gd name="connsiteX37" fmla="*/ 8006080 w 8404003"/>
              <a:gd name="connsiteY37" fmla="*/ 0 h 857047"/>
              <a:gd name="connsiteX38" fmla="*/ 8030270 w 8404003"/>
              <a:gd name="connsiteY38" fmla="*/ 10516 h 857047"/>
              <a:gd name="connsiteX39" fmla="*/ 8035108 w 8404003"/>
              <a:gd name="connsiteY39" fmla="*/ 15774 h 857047"/>
              <a:gd name="connsiteX40" fmla="*/ 8393118 w 8404003"/>
              <a:gd name="connsiteY40" fmla="*/ 404863 h 857047"/>
              <a:gd name="connsiteX41" fmla="*/ 8393118 w 8404003"/>
              <a:gd name="connsiteY41" fmla="*/ 452185 h 857047"/>
              <a:gd name="connsiteX42" fmla="*/ 8035108 w 8404003"/>
              <a:gd name="connsiteY42" fmla="*/ 841273 h 857047"/>
              <a:gd name="connsiteX43" fmla="*/ 8030270 w 8404003"/>
              <a:gd name="connsiteY43" fmla="*/ 846531 h 857047"/>
              <a:gd name="connsiteX44" fmla="*/ 8006080 w 8404003"/>
              <a:gd name="connsiteY44" fmla="*/ 857047 h 857047"/>
              <a:gd name="connsiteX45" fmla="*/ 7889742 w 8404003"/>
              <a:gd name="connsiteY45" fmla="*/ 857047 h 857047"/>
              <a:gd name="connsiteX46" fmla="*/ 7782893 w 8404003"/>
              <a:gd name="connsiteY46" fmla="*/ 857047 h 857047"/>
              <a:gd name="connsiteX47" fmla="*/ 7776190 w 8404003"/>
              <a:gd name="connsiteY47" fmla="*/ 857047 h 857047"/>
              <a:gd name="connsiteX48" fmla="*/ 7730315 w 8404003"/>
              <a:gd name="connsiteY48" fmla="*/ 857047 h 857047"/>
              <a:gd name="connsiteX49" fmla="*/ 7729264 w 8404003"/>
              <a:gd name="connsiteY49" fmla="*/ 857047 h 857047"/>
              <a:gd name="connsiteX50" fmla="*/ 7601893 w 8404003"/>
              <a:gd name="connsiteY50" fmla="*/ 857047 h 857047"/>
              <a:gd name="connsiteX51" fmla="*/ 7467477 w 8404003"/>
              <a:gd name="connsiteY51" fmla="*/ 857047 h 857047"/>
              <a:gd name="connsiteX52" fmla="*/ 7353856 w 8404003"/>
              <a:gd name="connsiteY52" fmla="*/ 857047 h 857047"/>
              <a:gd name="connsiteX53" fmla="*/ 7075374 w 8404003"/>
              <a:gd name="connsiteY53" fmla="*/ 857047 h 857047"/>
              <a:gd name="connsiteX54" fmla="*/ 6944929 w 8404003"/>
              <a:gd name="connsiteY54" fmla="*/ 857047 h 857047"/>
              <a:gd name="connsiteX55" fmla="*/ 6528153 w 8404003"/>
              <a:gd name="connsiteY55" fmla="*/ 857047 h 857047"/>
              <a:gd name="connsiteX56" fmla="*/ 6334891 w 8404003"/>
              <a:gd name="connsiteY56" fmla="*/ 857047 h 857047"/>
              <a:gd name="connsiteX57" fmla="*/ 5799962 w 8404003"/>
              <a:gd name="connsiteY57" fmla="*/ 857047 h 857047"/>
              <a:gd name="connsiteX58" fmla="*/ 5722554 w 8404003"/>
              <a:gd name="connsiteY58" fmla="*/ 857047 h 857047"/>
              <a:gd name="connsiteX59" fmla="*/ 5648775 w 8404003"/>
              <a:gd name="connsiteY59" fmla="*/ 857047 h 857047"/>
              <a:gd name="connsiteX60" fmla="*/ 5483520 w 8404003"/>
              <a:gd name="connsiteY60" fmla="*/ 857047 h 857047"/>
              <a:gd name="connsiteX61" fmla="*/ 5473550 w 8404003"/>
              <a:gd name="connsiteY61" fmla="*/ 857047 h 857047"/>
              <a:gd name="connsiteX62" fmla="*/ 5132321 w 8404003"/>
              <a:gd name="connsiteY62" fmla="*/ 857047 h 857047"/>
              <a:gd name="connsiteX63" fmla="*/ 5047108 w 8404003"/>
              <a:gd name="connsiteY63" fmla="*/ 857047 h 857047"/>
              <a:gd name="connsiteX64" fmla="*/ 4954764 w 8404003"/>
              <a:gd name="connsiteY64" fmla="*/ 857047 h 857047"/>
              <a:gd name="connsiteX65" fmla="*/ 4930335 w 8404003"/>
              <a:gd name="connsiteY65" fmla="*/ 857047 h 857047"/>
              <a:gd name="connsiteX66" fmla="*/ 4450619 w 8404003"/>
              <a:gd name="connsiteY66" fmla="*/ 857047 h 857047"/>
              <a:gd name="connsiteX67" fmla="*/ 4350592 w 8404003"/>
              <a:gd name="connsiteY67" fmla="*/ 857047 h 857047"/>
              <a:gd name="connsiteX68" fmla="*/ 4335538 w 8404003"/>
              <a:gd name="connsiteY68" fmla="*/ 857047 h 857047"/>
              <a:gd name="connsiteX69" fmla="*/ 4230161 w 8404003"/>
              <a:gd name="connsiteY69" fmla="*/ 857047 h 857047"/>
              <a:gd name="connsiteX70" fmla="*/ 4215812 w 8404003"/>
              <a:gd name="connsiteY70" fmla="*/ 857047 h 857047"/>
              <a:gd name="connsiteX71" fmla="*/ 4115374 w 8404003"/>
              <a:gd name="connsiteY71" fmla="*/ 857047 h 857047"/>
              <a:gd name="connsiteX72" fmla="*/ 4049804 w 8404003"/>
              <a:gd name="connsiteY72" fmla="*/ 857047 h 857047"/>
              <a:gd name="connsiteX73" fmla="*/ 3842757 w 8404003"/>
              <a:gd name="connsiteY73" fmla="*/ 857047 h 857047"/>
              <a:gd name="connsiteX74" fmla="*/ 3614977 w 8404003"/>
              <a:gd name="connsiteY74" fmla="*/ 857047 h 857047"/>
              <a:gd name="connsiteX75" fmla="*/ 3516436 w 8404003"/>
              <a:gd name="connsiteY75" fmla="*/ 857047 h 857047"/>
              <a:gd name="connsiteX76" fmla="*/ 3452333 w 8404003"/>
              <a:gd name="connsiteY76" fmla="*/ 857047 h 857047"/>
              <a:gd name="connsiteX77" fmla="*/ 3311869 w 8404003"/>
              <a:gd name="connsiteY77" fmla="*/ 857047 h 857047"/>
              <a:gd name="connsiteX78" fmla="*/ 3300088 w 8404003"/>
              <a:gd name="connsiteY78" fmla="*/ 857047 h 857047"/>
              <a:gd name="connsiteX79" fmla="*/ 3272588 w 8404003"/>
              <a:gd name="connsiteY79" fmla="*/ 857047 h 857047"/>
              <a:gd name="connsiteX80" fmla="*/ 3179295 w 8404003"/>
              <a:gd name="connsiteY80" fmla="*/ 857047 h 857047"/>
              <a:gd name="connsiteX81" fmla="*/ 3003610 w 8404003"/>
              <a:gd name="connsiteY81" fmla="*/ 857047 h 857047"/>
              <a:gd name="connsiteX82" fmla="*/ 2997618 w 8404003"/>
              <a:gd name="connsiteY82" fmla="*/ 857047 h 857047"/>
              <a:gd name="connsiteX83" fmla="*/ 797860 w 8404003"/>
              <a:gd name="connsiteY83" fmla="*/ 857047 h 857047"/>
              <a:gd name="connsiteX84" fmla="*/ 0 w 8404003"/>
              <a:gd name="connsiteY84" fmla="*/ 857047 h 857047"/>
              <a:gd name="connsiteX85" fmla="*/ 0 w 8404003"/>
              <a:gd name="connsiteY85"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404003" h="857047">
                <a:moveTo>
                  <a:pt x="0" y="0"/>
                </a:moveTo>
                <a:cubicBezTo>
                  <a:pt x="0" y="0"/>
                  <a:pt x="0" y="0"/>
                  <a:pt x="797860" y="0"/>
                </a:cubicBezTo>
                <a:cubicBezTo>
                  <a:pt x="797860" y="0"/>
                  <a:pt x="797860" y="0"/>
                  <a:pt x="2482050" y="0"/>
                </a:cubicBezTo>
                <a:lnTo>
                  <a:pt x="3003610" y="0"/>
                </a:lnTo>
                <a:cubicBezTo>
                  <a:pt x="3003610" y="0"/>
                  <a:pt x="3003610" y="0"/>
                  <a:pt x="3219959" y="0"/>
                </a:cubicBezTo>
                <a:lnTo>
                  <a:pt x="3311869" y="0"/>
                </a:lnTo>
                <a:lnTo>
                  <a:pt x="3326218" y="0"/>
                </a:lnTo>
                <a:lnTo>
                  <a:pt x="3426656" y="0"/>
                </a:lnTo>
                <a:lnTo>
                  <a:pt x="3516436" y="0"/>
                </a:lnTo>
                <a:cubicBezTo>
                  <a:pt x="3516436" y="0"/>
                  <a:pt x="3516436" y="0"/>
                  <a:pt x="3601649" y="0"/>
                </a:cubicBezTo>
                <a:lnTo>
                  <a:pt x="3699274" y="0"/>
                </a:lnTo>
                <a:lnTo>
                  <a:pt x="3718421" y="0"/>
                </a:lnTo>
                <a:cubicBezTo>
                  <a:pt x="3768918" y="0"/>
                  <a:pt x="3832038" y="0"/>
                  <a:pt x="3910939" y="0"/>
                </a:cubicBezTo>
                <a:lnTo>
                  <a:pt x="3927053" y="0"/>
                </a:lnTo>
                <a:lnTo>
                  <a:pt x="4198137" y="0"/>
                </a:lnTo>
                <a:lnTo>
                  <a:pt x="4230161" y="0"/>
                </a:lnTo>
                <a:lnTo>
                  <a:pt x="4245215" y="0"/>
                </a:lnTo>
                <a:lnTo>
                  <a:pt x="4350592" y="0"/>
                </a:lnTo>
                <a:lnTo>
                  <a:pt x="4357296" y="0"/>
                </a:lnTo>
                <a:lnTo>
                  <a:pt x="4404222" y="0"/>
                </a:lnTo>
                <a:lnTo>
                  <a:pt x="4531592" y="0"/>
                </a:lnTo>
                <a:lnTo>
                  <a:pt x="4598953" y="0"/>
                </a:lnTo>
                <a:lnTo>
                  <a:pt x="4779630" y="0"/>
                </a:lnTo>
                <a:lnTo>
                  <a:pt x="5132321" y="0"/>
                </a:lnTo>
                <a:cubicBezTo>
                  <a:pt x="5132321" y="0"/>
                  <a:pt x="5132321" y="0"/>
                  <a:pt x="5141543" y="0"/>
                </a:cubicBezTo>
                <a:lnTo>
                  <a:pt x="5188556" y="0"/>
                </a:lnTo>
                <a:lnTo>
                  <a:pt x="5206100" y="0"/>
                </a:lnTo>
                <a:cubicBezTo>
                  <a:pt x="5279879" y="0"/>
                  <a:pt x="5427438" y="0"/>
                  <a:pt x="5722554" y="0"/>
                </a:cubicBezTo>
                <a:cubicBezTo>
                  <a:pt x="5722554" y="0"/>
                  <a:pt x="5722554" y="0"/>
                  <a:pt x="5732230" y="0"/>
                </a:cubicBezTo>
                <a:lnTo>
                  <a:pt x="5798594" y="0"/>
                </a:lnTo>
                <a:lnTo>
                  <a:pt x="5799962" y="0"/>
                </a:lnTo>
                <a:cubicBezTo>
                  <a:pt x="5799962" y="0"/>
                  <a:pt x="5799962" y="0"/>
                  <a:pt x="6338565" y="0"/>
                </a:cubicBezTo>
                <a:lnTo>
                  <a:pt x="6649966" y="0"/>
                </a:lnTo>
                <a:lnTo>
                  <a:pt x="6730668" y="0"/>
                </a:lnTo>
                <a:lnTo>
                  <a:pt x="7178721" y="0"/>
                </a:lnTo>
                <a:lnTo>
                  <a:pt x="7277889" y="0"/>
                </a:lnTo>
                <a:lnTo>
                  <a:pt x="7782893" y="0"/>
                </a:lnTo>
                <a:lnTo>
                  <a:pt x="8006080" y="0"/>
                </a:lnTo>
                <a:cubicBezTo>
                  <a:pt x="8015756" y="0"/>
                  <a:pt x="8025432" y="5258"/>
                  <a:pt x="8030270" y="10516"/>
                </a:cubicBezTo>
                <a:cubicBezTo>
                  <a:pt x="8030270" y="10516"/>
                  <a:pt x="8035108" y="10516"/>
                  <a:pt x="8035108" y="15774"/>
                </a:cubicBezTo>
                <a:cubicBezTo>
                  <a:pt x="8035108" y="15774"/>
                  <a:pt x="8035108" y="15774"/>
                  <a:pt x="8393118" y="404863"/>
                </a:cubicBezTo>
                <a:cubicBezTo>
                  <a:pt x="8407632" y="415379"/>
                  <a:pt x="8407632" y="436411"/>
                  <a:pt x="8393118" y="452185"/>
                </a:cubicBezTo>
                <a:cubicBezTo>
                  <a:pt x="8393118" y="452185"/>
                  <a:pt x="8393118" y="452185"/>
                  <a:pt x="8035108" y="841273"/>
                </a:cubicBezTo>
                <a:cubicBezTo>
                  <a:pt x="8035108" y="841273"/>
                  <a:pt x="8030270" y="841273"/>
                  <a:pt x="8030270" y="846531"/>
                </a:cubicBezTo>
                <a:cubicBezTo>
                  <a:pt x="8025432" y="851789"/>
                  <a:pt x="8015756" y="857047"/>
                  <a:pt x="8006080" y="857047"/>
                </a:cubicBezTo>
                <a:cubicBezTo>
                  <a:pt x="8006080" y="857047"/>
                  <a:pt x="8006080" y="857047"/>
                  <a:pt x="7889742" y="857047"/>
                </a:cubicBezTo>
                <a:lnTo>
                  <a:pt x="7782893" y="857047"/>
                </a:lnTo>
                <a:lnTo>
                  <a:pt x="7776190" y="857047"/>
                </a:lnTo>
                <a:lnTo>
                  <a:pt x="7730315" y="857047"/>
                </a:lnTo>
                <a:lnTo>
                  <a:pt x="7729264" y="857047"/>
                </a:lnTo>
                <a:lnTo>
                  <a:pt x="7601893" y="857047"/>
                </a:lnTo>
                <a:lnTo>
                  <a:pt x="7467477" y="857047"/>
                </a:lnTo>
                <a:lnTo>
                  <a:pt x="7353856" y="857047"/>
                </a:lnTo>
                <a:lnTo>
                  <a:pt x="7075374" y="857047"/>
                </a:lnTo>
                <a:lnTo>
                  <a:pt x="6944929" y="857047"/>
                </a:lnTo>
                <a:lnTo>
                  <a:pt x="6528153" y="857047"/>
                </a:lnTo>
                <a:lnTo>
                  <a:pt x="6334891" y="857047"/>
                </a:lnTo>
                <a:lnTo>
                  <a:pt x="5799962" y="857047"/>
                </a:lnTo>
                <a:cubicBezTo>
                  <a:pt x="5799962" y="857047"/>
                  <a:pt x="5799962" y="857047"/>
                  <a:pt x="5722554" y="857047"/>
                </a:cubicBezTo>
                <a:cubicBezTo>
                  <a:pt x="5722554" y="857047"/>
                  <a:pt x="5722554" y="857047"/>
                  <a:pt x="5648775" y="857047"/>
                </a:cubicBezTo>
                <a:lnTo>
                  <a:pt x="5483520" y="857047"/>
                </a:lnTo>
                <a:lnTo>
                  <a:pt x="5473550" y="857047"/>
                </a:lnTo>
                <a:cubicBezTo>
                  <a:pt x="5390548" y="857047"/>
                  <a:pt x="5279879" y="857047"/>
                  <a:pt x="5132321" y="857047"/>
                </a:cubicBezTo>
                <a:cubicBezTo>
                  <a:pt x="5132321" y="857047"/>
                  <a:pt x="5132321" y="857047"/>
                  <a:pt x="5047108" y="857047"/>
                </a:cubicBezTo>
                <a:lnTo>
                  <a:pt x="4954764" y="857047"/>
                </a:lnTo>
                <a:lnTo>
                  <a:pt x="4930335" y="857047"/>
                </a:lnTo>
                <a:cubicBezTo>
                  <a:pt x="4829342" y="857047"/>
                  <a:pt x="4677853" y="857047"/>
                  <a:pt x="4450619" y="857047"/>
                </a:cubicBezTo>
                <a:lnTo>
                  <a:pt x="4350592" y="857047"/>
                </a:lnTo>
                <a:lnTo>
                  <a:pt x="4335538" y="857047"/>
                </a:lnTo>
                <a:lnTo>
                  <a:pt x="4230161" y="857047"/>
                </a:lnTo>
                <a:lnTo>
                  <a:pt x="4215812" y="857047"/>
                </a:lnTo>
                <a:lnTo>
                  <a:pt x="4115374" y="857047"/>
                </a:lnTo>
                <a:lnTo>
                  <a:pt x="4049804" y="857047"/>
                </a:lnTo>
                <a:lnTo>
                  <a:pt x="3842757" y="857047"/>
                </a:lnTo>
                <a:lnTo>
                  <a:pt x="3614977" y="857047"/>
                </a:lnTo>
                <a:lnTo>
                  <a:pt x="3516436" y="857047"/>
                </a:lnTo>
                <a:cubicBezTo>
                  <a:pt x="3516436" y="857047"/>
                  <a:pt x="3516436" y="857047"/>
                  <a:pt x="3452333" y="857047"/>
                </a:cubicBezTo>
                <a:lnTo>
                  <a:pt x="3311869" y="857047"/>
                </a:lnTo>
                <a:lnTo>
                  <a:pt x="3300088" y="857047"/>
                </a:lnTo>
                <a:lnTo>
                  <a:pt x="3272588" y="857047"/>
                </a:lnTo>
                <a:lnTo>
                  <a:pt x="3179295" y="857047"/>
                </a:lnTo>
                <a:lnTo>
                  <a:pt x="3003610" y="857047"/>
                </a:lnTo>
                <a:lnTo>
                  <a:pt x="2997618" y="857047"/>
                </a:lnTo>
                <a:cubicBezTo>
                  <a:pt x="2683367" y="857047"/>
                  <a:pt x="2054864" y="857047"/>
                  <a:pt x="797860" y="857047"/>
                </a:cubicBezTo>
                <a:cubicBezTo>
                  <a:pt x="797860" y="857047"/>
                  <a:pt x="797860"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Subtitle 2">
            <a:extLst>
              <a:ext uri="{FF2B5EF4-FFF2-40B4-BE49-F238E27FC236}">
                <a16:creationId xmlns:a16="http://schemas.microsoft.com/office/drawing/2014/main" id="{A0AA5CB5-347D-3C29-6E87-87C9BEE7E3D0}"/>
              </a:ext>
            </a:extLst>
          </p:cNvPr>
          <p:cNvSpPr>
            <a:spLocks noGrp="1"/>
          </p:cNvSpPr>
          <p:nvPr>
            <p:ph type="subTitle" idx="1"/>
          </p:nvPr>
        </p:nvSpPr>
        <p:spPr>
          <a:xfrm>
            <a:off x="540278" y="5189400"/>
            <a:ext cx="6692953" cy="544260"/>
          </a:xfrm>
        </p:spPr>
        <p:txBody>
          <a:bodyPr anchor="ctr">
            <a:noAutofit/>
          </a:bodyPr>
          <a:lstStyle/>
          <a:p>
            <a:pPr>
              <a:lnSpc>
                <a:spcPct val="90000"/>
              </a:lnSpc>
            </a:pPr>
            <a:r>
              <a:rPr lang="en-US" sz="2000" b="1" dirty="0">
                <a:solidFill>
                  <a:srgbClr val="FEFFFF"/>
                </a:solidFill>
              </a:rPr>
              <a:t>André Luiz França Batista</a:t>
            </a:r>
          </a:p>
          <a:p>
            <a:pPr>
              <a:lnSpc>
                <a:spcPct val="90000"/>
              </a:lnSpc>
            </a:pPr>
            <a:r>
              <a:rPr lang="en-US" sz="2000" b="1" dirty="0">
                <a:solidFill>
                  <a:srgbClr val="FEFFFF"/>
                </a:solidFill>
              </a:rPr>
              <a:t>Instituto Federal do </a:t>
            </a:r>
            <a:r>
              <a:rPr lang="en-US" sz="2000" b="1" dirty="0" err="1">
                <a:solidFill>
                  <a:srgbClr val="FEFFFF"/>
                </a:solidFill>
              </a:rPr>
              <a:t>Triângulo</a:t>
            </a:r>
            <a:r>
              <a:rPr lang="en-US" sz="2000" b="1" dirty="0">
                <a:solidFill>
                  <a:srgbClr val="FEFFFF"/>
                </a:solidFill>
              </a:rPr>
              <a:t> Mineiro</a:t>
            </a:r>
          </a:p>
        </p:txBody>
      </p:sp>
      <p:pic>
        <p:nvPicPr>
          <p:cNvPr id="6" name="Imagem 5" descr="Interface gráfica do usuário, Aplicativo&#10;&#10;O conteúdo gerado por IA pode estar incorreto.">
            <a:extLst>
              <a:ext uri="{FF2B5EF4-FFF2-40B4-BE49-F238E27FC236}">
                <a16:creationId xmlns:a16="http://schemas.microsoft.com/office/drawing/2014/main" id="{8CF32AA3-E308-3798-9633-0FF2F0EEF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8" y="6054326"/>
            <a:ext cx="1664938" cy="634654"/>
          </a:xfrm>
          <a:prstGeom prst="rect">
            <a:avLst/>
          </a:prstGeom>
        </p:spPr>
      </p:pic>
    </p:spTree>
    <p:extLst>
      <p:ext uri="{BB962C8B-B14F-4D97-AF65-F5344CB8AC3E}">
        <p14:creationId xmlns:p14="http://schemas.microsoft.com/office/powerpoint/2010/main" val="1911671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30F6D-9FE6-70BD-7197-6C2A48A43247}"/>
              </a:ext>
            </a:extLst>
          </p:cNvPr>
          <p:cNvSpPr>
            <a:spLocks noGrp="1"/>
          </p:cNvSpPr>
          <p:nvPr>
            <p:ph type="title"/>
          </p:nvPr>
        </p:nvSpPr>
        <p:spPr>
          <a:xfrm>
            <a:off x="1683955" y="624110"/>
            <a:ext cx="5056058" cy="1280890"/>
          </a:xfrm>
        </p:spPr>
        <p:txBody>
          <a:bodyPr>
            <a:normAutofit/>
          </a:bodyPr>
          <a:lstStyle/>
          <a:p>
            <a:r>
              <a:rPr lang="pt-BR" sz="3200" dirty="0" err="1"/>
              <a:t>Impact</a:t>
            </a:r>
            <a:r>
              <a:rPr lang="pt-BR" sz="3200" dirty="0"/>
              <a:t> &amp; </a:t>
            </a:r>
            <a:r>
              <a:rPr lang="pt-BR" sz="3200" dirty="0" err="1"/>
              <a:t>Applications</a:t>
            </a:r>
            <a:endParaRPr lang="pt-BR" sz="3200" dirty="0"/>
          </a:p>
        </p:txBody>
      </p:sp>
      <p:sp>
        <p:nvSpPr>
          <p:cNvPr id="3" name="Espaço Reservado para Conteúdo 2">
            <a:extLst>
              <a:ext uri="{FF2B5EF4-FFF2-40B4-BE49-F238E27FC236}">
                <a16:creationId xmlns:a16="http://schemas.microsoft.com/office/drawing/2014/main" id="{7A74820E-76A5-F6BF-1244-6450C1006E7C}"/>
              </a:ext>
            </a:extLst>
          </p:cNvPr>
          <p:cNvSpPr>
            <a:spLocks noGrp="1"/>
          </p:cNvSpPr>
          <p:nvPr>
            <p:ph idx="1"/>
          </p:nvPr>
        </p:nvSpPr>
        <p:spPr>
          <a:xfrm>
            <a:off x="1683955" y="2133600"/>
            <a:ext cx="4229645" cy="3777622"/>
          </a:xfrm>
        </p:spPr>
        <p:txBody>
          <a:bodyPr>
            <a:normAutofit/>
          </a:bodyPr>
          <a:lstStyle/>
          <a:p>
            <a:r>
              <a:rPr lang="en-US" sz="2800" b="1" dirty="0"/>
              <a:t>Entertainment</a:t>
            </a:r>
          </a:p>
          <a:p>
            <a:r>
              <a:rPr lang="en-US" sz="2800" b="1" dirty="0"/>
              <a:t>Education</a:t>
            </a:r>
          </a:p>
          <a:p>
            <a:r>
              <a:rPr lang="en-US" sz="2800" b="1" dirty="0"/>
              <a:t>Therapy</a:t>
            </a:r>
          </a:p>
          <a:p>
            <a:r>
              <a:rPr lang="en-US" sz="2800" b="1" dirty="0"/>
              <a:t>Training</a:t>
            </a:r>
            <a:endParaRPr lang="pt-BR" sz="2800" dirty="0"/>
          </a:p>
        </p:txBody>
      </p:sp>
      <p:sp>
        <p:nvSpPr>
          <p:cNvPr id="2057" name="Rectangle 2056">
            <a:extLst>
              <a:ext uri="{FF2B5EF4-FFF2-40B4-BE49-F238E27FC236}">
                <a16:creationId xmlns:a16="http://schemas.microsoft.com/office/drawing/2014/main" id="{14D3FC47-222E-4F44-B90D-2FE7588E8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163" y="835131"/>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descr="Desenho de um brinquedo&#10;&#10;O conteúdo gerado por IA pode estar incorreto.">
            <a:extLst>
              <a:ext uri="{FF2B5EF4-FFF2-40B4-BE49-F238E27FC236}">
                <a16:creationId xmlns:a16="http://schemas.microsoft.com/office/drawing/2014/main" id="{D41A5B4B-86F8-851C-0324-7692604FE7ED}"/>
              </a:ext>
            </a:extLst>
          </p:cNvPr>
          <p:cNvPicPr>
            <a:picLocks noChangeAspect="1"/>
          </p:cNvPicPr>
          <p:nvPr/>
        </p:nvPicPr>
        <p:blipFill>
          <a:blip r:embed="rId3"/>
          <a:stretch>
            <a:fillRect/>
          </a:stretch>
        </p:blipFill>
        <p:spPr>
          <a:xfrm>
            <a:off x="6913593" y="1016280"/>
            <a:ext cx="1512340" cy="2198427"/>
          </a:xfrm>
          <a:prstGeom prst="rect">
            <a:avLst/>
          </a:prstGeom>
        </p:spPr>
      </p:pic>
      <p:sp>
        <p:nvSpPr>
          <p:cNvPr id="2059" name="Rectangle 2058">
            <a:extLst>
              <a:ext uri="{FF2B5EF4-FFF2-40B4-BE49-F238E27FC236}">
                <a16:creationId xmlns:a16="http://schemas.microsoft.com/office/drawing/2014/main" id="{49C717EE-5CA6-4E65-AA03-9781CDBC6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3560" y="835131"/>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Imagem de desenho animado&#10;&#10;O conteúdo gerado por IA pode estar incorreto.">
            <a:extLst>
              <a:ext uri="{FF2B5EF4-FFF2-40B4-BE49-F238E27FC236}">
                <a16:creationId xmlns:a16="http://schemas.microsoft.com/office/drawing/2014/main" id="{20A04F80-44B5-4D23-B25D-463812920853}"/>
              </a:ext>
            </a:extLst>
          </p:cNvPr>
          <p:cNvPicPr>
            <a:picLocks noChangeAspect="1"/>
          </p:cNvPicPr>
          <p:nvPr/>
        </p:nvPicPr>
        <p:blipFill>
          <a:blip r:embed="rId4"/>
          <a:stretch>
            <a:fillRect/>
          </a:stretch>
        </p:blipFill>
        <p:spPr>
          <a:xfrm>
            <a:off x="9432756" y="1016280"/>
            <a:ext cx="1774809" cy="2198427"/>
          </a:xfrm>
          <a:prstGeom prst="rect">
            <a:avLst/>
          </a:prstGeom>
        </p:spPr>
      </p:pic>
      <p:sp>
        <p:nvSpPr>
          <p:cNvPr id="2061" name="Rectangle 2060">
            <a:extLst>
              <a:ext uri="{FF2B5EF4-FFF2-40B4-BE49-F238E27FC236}">
                <a16:creationId xmlns:a16="http://schemas.microsoft.com/office/drawing/2014/main" id="{C3315F51-7DB1-481B-BEB0-C2972A038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163" y="3565196"/>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4C482599-6454-0FFC-A6D4-B1D851BED9A9}"/>
              </a:ext>
            </a:extLst>
          </p:cNvPr>
          <p:cNvPicPr>
            <a:picLocks noChangeAspect="1"/>
          </p:cNvPicPr>
          <p:nvPr/>
        </p:nvPicPr>
        <p:blipFill>
          <a:blip r:embed="rId5"/>
          <a:stretch>
            <a:fillRect/>
          </a:stretch>
        </p:blipFill>
        <p:spPr>
          <a:xfrm>
            <a:off x="6760164" y="3746345"/>
            <a:ext cx="1819198" cy="2198427"/>
          </a:xfrm>
          <a:prstGeom prst="rect">
            <a:avLst/>
          </a:prstGeom>
        </p:spPr>
      </p:pic>
      <p:sp>
        <p:nvSpPr>
          <p:cNvPr id="2063" name="Rectangle 2062">
            <a:extLst>
              <a:ext uri="{FF2B5EF4-FFF2-40B4-BE49-F238E27FC236}">
                <a16:creationId xmlns:a16="http://schemas.microsoft.com/office/drawing/2014/main" id="{23496655-B913-4188-B56E-764EC61F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3560" y="3565196"/>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Office Worker With A Briefcase Pixel Art Character Vector Illustration  Stock Illustration - Download Image Now - iStock">
            <a:extLst>
              <a:ext uri="{FF2B5EF4-FFF2-40B4-BE49-F238E27FC236}">
                <a16:creationId xmlns:a16="http://schemas.microsoft.com/office/drawing/2014/main" id="{AE33E38F-3274-22EB-E3BC-856A696B26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5" t="20752" r="20262" b="20752"/>
          <a:stretch>
            <a:fillRect/>
          </a:stretch>
        </p:blipFill>
        <p:spPr bwMode="auto">
          <a:xfrm>
            <a:off x="9247140" y="3769540"/>
            <a:ext cx="2146041" cy="21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632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5D7AE-7722-BB13-AE7C-29FDBA014A5A}"/>
              </a:ext>
            </a:extLst>
          </p:cNvPr>
          <p:cNvSpPr>
            <a:spLocks noGrp="1"/>
          </p:cNvSpPr>
          <p:nvPr>
            <p:ph type="title"/>
          </p:nvPr>
        </p:nvSpPr>
        <p:spPr>
          <a:xfrm>
            <a:off x="2000250" y="624110"/>
            <a:ext cx="5226142" cy="1280890"/>
          </a:xfrm>
        </p:spPr>
        <p:txBody>
          <a:bodyPr>
            <a:normAutofit/>
          </a:bodyPr>
          <a:lstStyle/>
          <a:p>
            <a:r>
              <a:rPr lang="pt-BR" dirty="0"/>
              <a:t>Contact </a:t>
            </a:r>
            <a:r>
              <a:rPr lang="pt-BR" dirty="0" err="1"/>
              <a:t>information</a:t>
            </a:r>
            <a:endParaRPr lang="pt-BR" dirty="0"/>
          </a:p>
        </p:txBody>
      </p:sp>
      <p:sp>
        <p:nvSpPr>
          <p:cNvPr id="3" name="Espaço Reservado para Conteúdo 2">
            <a:extLst>
              <a:ext uri="{FF2B5EF4-FFF2-40B4-BE49-F238E27FC236}">
                <a16:creationId xmlns:a16="http://schemas.microsoft.com/office/drawing/2014/main" id="{D9079E85-1C3C-D148-0056-786998CE7C36}"/>
              </a:ext>
            </a:extLst>
          </p:cNvPr>
          <p:cNvSpPr>
            <a:spLocks noGrp="1"/>
          </p:cNvSpPr>
          <p:nvPr>
            <p:ph idx="1"/>
          </p:nvPr>
        </p:nvSpPr>
        <p:spPr>
          <a:xfrm>
            <a:off x="2000251" y="2040467"/>
            <a:ext cx="5226142" cy="3870755"/>
          </a:xfrm>
        </p:spPr>
        <p:txBody>
          <a:bodyPr>
            <a:normAutofit/>
          </a:bodyPr>
          <a:lstStyle/>
          <a:p>
            <a:r>
              <a:rPr lang="pt-BR" sz="2400" dirty="0">
                <a:latin typeface="ADLaM Display" panose="02010000000000000000" pitchFamily="2" charset="0"/>
                <a:ea typeface="ADLaM Display" panose="02010000000000000000" pitchFamily="2" charset="0"/>
                <a:cs typeface="ADLaM Display" panose="02010000000000000000" pitchFamily="2" charset="0"/>
              </a:rPr>
              <a:t>André Luiz França Batista</a:t>
            </a:r>
          </a:p>
          <a:p>
            <a:r>
              <a:rPr lang="pt-BR" sz="2400" dirty="0">
                <a:latin typeface="ADLaM Display" panose="02010000000000000000" pitchFamily="2" charset="0"/>
                <a:ea typeface="ADLaM Display" panose="02010000000000000000" pitchFamily="2" charset="0"/>
                <a:cs typeface="ADLaM Display" panose="02010000000000000000" pitchFamily="2" charset="0"/>
              </a:rPr>
              <a:t>andreluiz@iftm.edu.br</a:t>
            </a:r>
          </a:p>
        </p:txBody>
      </p:sp>
      <p:pic>
        <p:nvPicPr>
          <p:cNvPr id="7" name="Imagem 6">
            <a:extLst>
              <a:ext uri="{FF2B5EF4-FFF2-40B4-BE49-F238E27FC236}">
                <a16:creationId xmlns:a16="http://schemas.microsoft.com/office/drawing/2014/main" id="{8444A057-DDA4-7B35-0064-07A01CBBB331}"/>
              </a:ext>
            </a:extLst>
          </p:cNvPr>
          <p:cNvPicPr>
            <a:picLocks noChangeAspect="1"/>
          </p:cNvPicPr>
          <p:nvPr/>
        </p:nvPicPr>
        <p:blipFill>
          <a:blip r:embed="rId3"/>
          <a:stretch>
            <a:fillRect/>
          </a:stretch>
        </p:blipFill>
        <p:spPr>
          <a:xfrm>
            <a:off x="7858431" y="645106"/>
            <a:ext cx="3388769" cy="2541577"/>
          </a:xfrm>
          <a:prstGeom prst="rect">
            <a:avLst/>
          </a:prstGeom>
          <a:ln>
            <a:noFill/>
          </a:ln>
          <a:effectLst>
            <a:outerShdw blurRad="292100" dist="139700" dir="2700000" algn="tl" rotWithShape="0">
              <a:srgbClr val="333333">
                <a:alpha val="65000"/>
              </a:srgbClr>
            </a:outerShdw>
          </a:effectLst>
        </p:spPr>
      </p:pic>
      <p:pic>
        <p:nvPicPr>
          <p:cNvPr id="9" name="Imagem 8">
            <a:extLst>
              <a:ext uri="{FF2B5EF4-FFF2-40B4-BE49-F238E27FC236}">
                <a16:creationId xmlns:a16="http://schemas.microsoft.com/office/drawing/2014/main" id="{4B546F79-253F-5566-0855-488BE6808958}"/>
              </a:ext>
            </a:extLst>
          </p:cNvPr>
          <p:cNvPicPr>
            <a:picLocks noChangeAspect="1"/>
          </p:cNvPicPr>
          <p:nvPr/>
        </p:nvPicPr>
        <p:blipFill>
          <a:blip r:embed="rId4"/>
          <a:stretch>
            <a:fillRect/>
          </a:stretch>
        </p:blipFill>
        <p:spPr>
          <a:xfrm>
            <a:off x="7847097" y="3671316"/>
            <a:ext cx="3400103" cy="25415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6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46CE7318-A12C-2047-BB4C-C3E3B63221A0}"/>
            </a:ext>
          </a:extLst>
        </p:cNvPr>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40FCFD31-395A-8168-EDE8-539411C26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4">
            <a:extLst>
              <a:ext uri="{FF2B5EF4-FFF2-40B4-BE49-F238E27FC236}">
                <a16:creationId xmlns:a16="http://schemas.microsoft.com/office/drawing/2014/main" id="{56C0786A-E4C5-53E8-1F28-6A5106D01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40751"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7" name="Title 1">
            <a:extLst>
              <a:ext uri="{FF2B5EF4-FFF2-40B4-BE49-F238E27FC236}">
                <a16:creationId xmlns:a16="http://schemas.microsoft.com/office/drawing/2014/main" id="{61E81338-594D-CD13-5CCD-48DE57B27BC2}"/>
              </a:ext>
            </a:extLst>
          </p:cNvPr>
          <p:cNvSpPr>
            <a:spLocks noGrp="1"/>
          </p:cNvSpPr>
          <p:nvPr>
            <p:ph type="ctrTitle"/>
          </p:nvPr>
        </p:nvSpPr>
        <p:spPr>
          <a:xfrm>
            <a:off x="540278" y="967417"/>
            <a:ext cx="6675215" cy="3183242"/>
          </a:xfrm>
        </p:spPr>
        <p:txBody>
          <a:bodyPr>
            <a:normAutofit/>
          </a:bodyPr>
          <a:lstStyle/>
          <a:p>
            <a:r>
              <a:rPr lang="en-US" sz="4000" b="1" dirty="0">
                <a:solidFill>
                  <a:srgbClr val="FEFFFF"/>
                </a:solidFill>
              </a:rPr>
              <a:t>Sophia Project: Enhancing Player Immersion with Intelligent Autonomous NPCs in 2D RPGs</a:t>
            </a:r>
          </a:p>
        </p:txBody>
      </p:sp>
      <p:sp>
        <p:nvSpPr>
          <p:cNvPr id="5" name="Retângulo 4">
            <a:extLst>
              <a:ext uri="{FF2B5EF4-FFF2-40B4-BE49-F238E27FC236}">
                <a16:creationId xmlns:a16="http://schemas.microsoft.com/office/drawing/2014/main" id="{E7223611-12C3-6B21-5007-A453DE75A963}"/>
              </a:ext>
            </a:extLst>
          </p:cNvPr>
          <p:cNvSpPr/>
          <p:nvPr/>
        </p:nvSpPr>
        <p:spPr>
          <a:xfrm>
            <a:off x="7511268" y="1981"/>
            <a:ext cx="4676818" cy="6854038"/>
          </a:xfrm>
          <a:prstGeom prst="rect">
            <a:avLst/>
          </a:prstGeom>
          <a:solidFill>
            <a:srgbClr val="2F34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Diagrama&#10;&#10;O conteúdo gerado por IA pode estar incorreto.">
            <a:extLst>
              <a:ext uri="{FF2B5EF4-FFF2-40B4-BE49-F238E27FC236}">
                <a16:creationId xmlns:a16="http://schemas.microsoft.com/office/drawing/2014/main" id="{5A137A8E-4CEE-5A87-193C-DD3C85E1AA48}"/>
              </a:ext>
            </a:extLst>
          </p:cNvPr>
          <p:cNvPicPr>
            <a:picLocks noChangeAspect="1"/>
          </p:cNvPicPr>
          <p:nvPr/>
        </p:nvPicPr>
        <p:blipFill>
          <a:blip r:embed="rId3">
            <a:extLst>
              <a:ext uri="{28A0092B-C50C-407E-A947-70E740481C1C}">
                <a14:useLocalDpi xmlns:a14="http://schemas.microsoft.com/office/drawing/2010/main" val="0"/>
              </a:ext>
            </a:extLst>
          </a:blip>
          <a:srcRect l="18990" r="15948"/>
          <a:stretch>
            <a:fillRect/>
          </a:stretch>
        </p:blipFill>
        <p:spPr>
          <a:xfrm>
            <a:off x="7536836" y="1042014"/>
            <a:ext cx="4659080" cy="4773972"/>
          </a:xfrm>
          <a:prstGeom prst="rect">
            <a:avLst/>
          </a:prstGeom>
        </p:spPr>
      </p:pic>
      <p:sp>
        <p:nvSpPr>
          <p:cNvPr id="41" name="Freeform 23">
            <a:extLst>
              <a:ext uri="{FF2B5EF4-FFF2-40B4-BE49-F238E27FC236}">
                <a16:creationId xmlns:a16="http://schemas.microsoft.com/office/drawing/2014/main" id="{B5D5FA3F-0F71-A6AF-2A2E-886BFE05A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8404003" cy="857047"/>
          </a:xfrm>
          <a:custGeom>
            <a:avLst/>
            <a:gdLst>
              <a:gd name="connsiteX0" fmla="*/ 0 w 8404003"/>
              <a:gd name="connsiteY0" fmla="*/ 0 h 857047"/>
              <a:gd name="connsiteX1" fmla="*/ 797860 w 8404003"/>
              <a:gd name="connsiteY1" fmla="*/ 0 h 857047"/>
              <a:gd name="connsiteX2" fmla="*/ 2482050 w 8404003"/>
              <a:gd name="connsiteY2" fmla="*/ 0 h 857047"/>
              <a:gd name="connsiteX3" fmla="*/ 3003610 w 8404003"/>
              <a:gd name="connsiteY3" fmla="*/ 0 h 857047"/>
              <a:gd name="connsiteX4" fmla="*/ 3219959 w 8404003"/>
              <a:gd name="connsiteY4" fmla="*/ 0 h 857047"/>
              <a:gd name="connsiteX5" fmla="*/ 3311869 w 8404003"/>
              <a:gd name="connsiteY5" fmla="*/ 0 h 857047"/>
              <a:gd name="connsiteX6" fmla="*/ 3326218 w 8404003"/>
              <a:gd name="connsiteY6" fmla="*/ 0 h 857047"/>
              <a:gd name="connsiteX7" fmla="*/ 3426656 w 8404003"/>
              <a:gd name="connsiteY7" fmla="*/ 0 h 857047"/>
              <a:gd name="connsiteX8" fmla="*/ 3516436 w 8404003"/>
              <a:gd name="connsiteY8" fmla="*/ 0 h 857047"/>
              <a:gd name="connsiteX9" fmla="*/ 3601649 w 8404003"/>
              <a:gd name="connsiteY9" fmla="*/ 0 h 857047"/>
              <a:gd name="connsiteX10" fmla="*/ 3699274 w 8404003"/>
              <a:gd name="connsiteY10" fmla="*/ 0 h 857047"/>
              <a:gd name="connsiteX11" fmla="*/ 3718421 w 8404003"/>
              <a:gd name="connsiteY11" fmla="*/ 0 h 857047"/>
              <a:gd name="connsiteX12" fmla="*/ 3910939 w 8404003"/>
              <a:gd name="connsiteY12" fmla="*/ 0 h 857047"/>
              <a:gd name="connsiteX13" fmla="*/ 3927053 w 8404003"/>
              <a:gd name="connsiteY13" fmla="*/ 0 h 857047"/>
              <a:gd name="connsiteX14" fmla="*/ 4198137 w 8404003"/>
              <a:gd name="connsiteY14" fmla="*/ 0 h 857047"/>
              <a:gd name="connsiteX15" fmla="*/ 4230161 w 8404003"/>
              <a:gd name="connsiteY15" fmla="*/ 0 h 857047"/>
              <a:gd name="connsiteX16" fmla="*/ 4245215 w 8404003"/>
              <a:gd name="connsiteY16" fmla="*/ 0 h 857047"/>
              <a:gd name="connsiteX17" fmla="*/ 4350592 w 8404003"/>
              <a:gd name="connsiteY17" fmla="*/ 0 h 857047"/>
              <a:gd name="connsiteX18" fmla="*/ 4357296 w 8404003"/>
              <a:gd name="connsiteY18" fmla="*/ 0 h 857047"/>
              <a:gd name="connsiteX19" fmla="*/ 4404222 w 8404003"/>
              <a:gd name="connsiteY19" fmla="*/ 0 h 857047"/>
              <a:gd name="connsiteX20" fmla="*/ 4531592 w 8404003"/>
              <a:gd name="connsiteY20" fmla="*/ 0 h 857047"/>
              <a:gd name="connsiteX21" fmla="*/ 4598953 w 8404003"/>
              <a:gd name="connsiteY21" fmla="*/ 0 h 857047"/>
              <a:gd name="connsiteX22" fmla="*/ 4779630 w 8404003"/>
              <a:gd name="connsiteY22" fmla="*/ 0 h 857047"/>
              <a:gd name="connsiteX23" fmla="*/ 5132321 w 8404003"/>
              <a:gd name="connsiteY23" fmla="*/ 0 h 857047"/>
              <a:gd name="connsiteX24" fmla="*/ 5141543 w 8404003"/>
              <a:gd name="connsiteY24" fmla="*/ 0 h 857047"/>
              <a:gd name="connsiteX25" fmla="*/ 5188556 w 8404003"/>
              <a:gd name="connsiteY25" fmla="*/ 0 h 857047"/>
              <a:gd name="connsiteX26" fmla="*/ 5206100 w 8404003"/>
              <a:gd name="connsiteY26" fmla="*/ 0 h 857047"/>
              <a:gd name="connsiteX27" fmla="*/ 5722554 w 8404003"/>
              <a:gd name="connsiteY27" fmla="*/ 0 h 857047"/>
              <a:gd name="connsiteX28" fmla="*/ 5732230 w 8404003"/>
              <a:gd name="connsiteY28" fmla="*/ 0 h 857047"/>
              <a:gd name="connsiteX29" fmla="*/ 5798594 w 8404003"/>
              <a:gd name="connsiteY29" fmla="*/ 0 h 857047"/>
              <a:gd name="connsiteX30" fmla="*/ 5799962 w 8404003"/>
              <a:gd name="connsiteY30" fmla="*/ 0 h 857047"/>
              <a:gd name="connsiteX31" fmla="*/ 6338565 w 8404003"/>
              <a:gd name="connsiteY31" fmla="*/ 0 h 857047"/>
              <a:gd name="connsiteX32" fmla="*/ 6649966 w 8404003"/>
              <a:gd name="connsiteY32" fmla="*/ 0 h 857047"/>
              <a:gd name="connsiteX33" fmla="*/ 6730668 w 8404003"/>
              <a:gd name="connsiteY33" fmla="*/ 0 h 857047"/>
              <a:gd name="connsiteX34" fmla="*/ 7178721 w 8404003"/>
              <a:gd name="connsiteY34" fmla="*/ 0 h 857047"/>
              <a:gd name="connsiteX35" fmla="*/ 7277889 w 8404003"/>
              <a:gd name="connsiteY35" fmla="*/ 0 h 857047"/>
              <a:gd name="connsiteX36" fmla="*/ 7782893 w 8404003"/>
              <a:gd name="connsiteY36" fmla="*/ 0 h 857047"/>
              <a:gd name="connsiteX37" fmla="*/ 8006080 w 8404003"/>
              <a:gd name="connsiteY37" fmla="*/ 0 h 857047"/>
              <a:gd name="connsiteX38" fmla="*/ 8030270 w 8404003"/>
              <a:gd name="connsiteY38" fmla="*/ 10516 h 857047"/>
              <a:gd name="connsiteX39" fmla="*/ 8035108 w 8404003"/>
              <a:gd name="connsiteY39" fmla="*/ 15774 h 857047"/>
              <a:gd name="connsiteX40" fmla="*/ 8393118 w 8404003"/>
              <a:gd name="connsiteY40" fmla="*/ 404863 h 857047"/>
              <a:gd name="connsiteX41" fmla="*/ 8393118 w 8404003"/>
              <a:gd name="connsiteY41" fmla="*/ 452185 h 857047"/>
              <a:gd name="connsiteX42" fmla="*/ 8035108 w 8404003"/>
              <a:gd name="connsiteY42" fmla="*/ 841273 h 857047"/>
              <a:gd name="connsiteX43" fmla="*/ 8030270 w 8404003"/>
              <a:gd name="connsiteY43" fmla="*/ 846531 h 857047"/>
              <a:gd name="connsiteX44" fmla="*/ 8006080 w 8404003"/>
              <a:gd name="connsiteY44" fmla="*/ 857047 h 857047"/>
              <a:gd name="connsiteX45" fmla="*/ 7889742 w 8404003"/>
              <a:gd name="connsiteY45" fmla="*/ 857047 h 857047"/>
              <a:gd name="connsiteX46" fmla="*/ 7782893 w 8404003"/>
              <a:gd name="connsiteY46" fmla="*/ 857047 h 857047"/>
              <a:gd name="connsiteX47" fmla="*/ 7776190 w 8404003"/>
              <a:gd name="connsiteY47" fmla="*/ 857047 h 857047"/>
              <a:gd name="connsiteX48" fmla="*/ 7730315 w 8404003"/>
              <a:gd name="connsiteY48" fmla="*/ 857047 h 857047"/>
              <a:gd name="connsiteX49" fmla="*/ 7729264 w 8404003"/>
              <a:gd name="connsiteY49" fmla="*/ 857047 h 857047"/>
              <a:gd name="connsiteX50" fmla="*/ 7601893 w 8404003"/>
              <a:gd name="connsiteY50" fmla="*/ 857047 h 857047"/>
              <a:gd name="connsiteX51" fmla="*/ 7467477 w 8404003"/>
              <a:gd name="connsiteY51" fmla="*/ 857047 h 857047"/>
              <a:gd name="connsiteX52" fmla="*/ 7353856 w 8404003"/>
              <a:gd name="connsiteY52" fmla="*/ 857047 h 857047"/>
              <a:gd name="connsiteX53" fmla="*/ 7075374 w 8404003"/>
              <a:gd name="connsiteY53" fmla="*/ 857047 h 857047"/>
              <a:gd name="connsiteX54" fmla="*/ 6944929 w 8404003"/>
              <a:gd name="connsiteY54" fmla="*/ 857047 h 857047"/>
              <a:gd name="connsiteX55" fmla="*/ 6528153 w 8404003"/>
              <a:gd name="connsiteY55" fmla="*/ 857047 h 857047"/>
              <a:gd name="connsiteX56" fmla="*/ 6334891 w 8404003"/>
              <a:gd name="connsiteY56" fmla="*/ 857047 h 857047"/>
              <a:gd name="connsiteX57" fmla="*/ 5799962 w 8404003"/>
              <a:gd name="connsiteY57" fmla="*/ 857047 h 857047"/>
              <a:gd name="connsiteX58" fmla="*/ 5722554 w 8404003"/>
              <a:gd name="connsiteY58" fmla="*/ 857047 h 857047"/>
              <a:gd name="connsiteX59" fmla="*/ 5648775 w 8404003"/>
              <a:gd name="connsiteY59" fmla="*/ 857047 h 857047"/>
              <a:gd name="connsiteX60" fmla="*/ 5483520 w 8404003"/>
              <a:gd name="connsiteY60" fmla="*/ 857047 h 857047"/>
              <a:gd name="connsiteX61" fmla="*/ 5473550 w 8404003"/>
              <a:gd name="connsiteY61" fmla="*/ 857047 h 857047"/>
              <a:gd name="connsiteX62" fmla="*/ 5132321 w 8404003"/>
              <a:gd name="connsiteY62" fmla="*/ 857047 h 857047"/>
              <a:gd name="connsiteX63" fmla="*/ 5047108 w 8404003"/>
              <a:gd name="connsiteY63" fmla="*/ 857047 h 857047"/>
              <a:gd name="connsiteX64" fmla="*/ 4954764 w 8404003"/>
              <a:gd name="connsiteY64" fmla="*/ 857047 h 857047"/>
              <a:gd name="connsiteX65" fmla="*/ 4930335 w 8404003"/>
              <a:gd name="connsiteY65" fmla="*/ 857047 h 857047"/>
              <a:gd name="connsiteX66" fmla="*/ 4450619 w 8404003"/>
              <a:gd name="connsiteY66" fmla="*/ 857047 h 857047"/>
              <a:gd name="connsiteX67" fmla="*/ 4350592 w 8404003"/>
              <a:gd name="connsiteY67" fmla="*/ 857047 h 857047"/>
              <a:gd name="connsiteX68" fmla="*/ 4335538 w 8404003"/>
              <a:gd name="connsiteY68" fmla="*/ 857047 h 857047"/>
              <a:gd name="connsiteX69" fmla="*/ 4230161 w 8404003"/>
              <a:gd name="connsiteY69" fmla="*/ 857047 h 857047"/>
              <a:gd name="connsiteX70" fmla="*/ 4215812 w 8404003"/>
              <a:gd name="connsiteY70" fmla="*/ 857047 h 857047"/>
              <a:gd name="connsiteX71" fmla="*/ 4115374 w 8404003"/>
              <a:gd name="connsiteY71" fmla="*/ 857047 h 857047"/>
              <a:gd name="connsiteX72" fmla="*/ 4049804 w 8404003"/>
              <a:gd name="connsiteY72" fmla="*/ 857047 h 857047"/>
              <a:gd name="connsiteX73" fmla="*/ 3842757 w 8404003"/>
              <a:gd name="connsiteY73" fmla="*/ 857047 h 857047"/>
              <a:gd name="connsiteX74" fmla="*/ 3614977 w 8404003"/>
              <a:gd name="connsiteY74" fmla="*/ 857047 h 857047"/>
              <a:gd name="connsiteX75" fmla="*/ 3516436 w 8404003"/>
              <a:gd name="connsiteY75" fmla="*/ 857047 h 857047"/>
              <a:gd name="connsiteX76" fmla="*/ 3452333 w 8404003"/>
              <a:gd name="connsiteY76" fmla="*/ 857047 h 857047"/>
              <a:gd name="connsiteX77" fmla="*/ 3311869 w 8404003"/>
              <a:gd name="connsiteY77" fmla="*/ 857047 h 857047"/>
              <a:gd name="connsiteX78" fmla="*/ 3300088 w 8404003"/>
              <a:gd name="connsiteY78" fmla="*/ 857047 h 857047"/>
              <a:gd name="connsiteX79" fmla="*/ 3272588 w 8404003"/>
              <a:gd name="connsiteY79" fmla="*/ 857047 h 857047"/>
              <a:gd name="connsiteX80" fmla="*/ 3179295 w 8404003"/>
              <a:gd name="connsiteY80" fmla="*/ 857047 h 857047"/>
              <a:gd name="connsiteX81" fmla="*/ 3003610 w 8404003"/>
              <a:gd name="connsiteY81" fmla="*/ 857047 h 857047"/>
              <a:gd name="connsiteX82" fmla="*/ 2997618 w 8404003"/>
              <a:gd name="connsiteY82" fmla="*/ 857047 h 857047"/>
              <a:gd name="connsiteX83" fmla="*/ 797860 w 8404003"/>
              <a:gd name="connsiteY83" fmla="*/ 857047 h 857047"/>
              <a:gd name="connsiteX84" fmla="*/ 0 w 8404003"/>
              <a:gd name="connsiteY84" fmla="*/ 857047 h 857047"/>
              <a:gd name="connsiteX85" fmla="*/ 0 w 8404003"/>
              <a:gd name="connsiteY85"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404003" h="857047">
                <a:moveTo>
                  <a:pt x="0" y="0"/>
                </a:moveTo>
                <a:cubicBezTo>
                  <a:pt x="0" y="0"/>
                  <a:pt x="0" y="0"/>
                  <a:pt x="797860" y="0"/>
                </a:cubicBezTo>
                <a:cubicBezTo>
                  <a:pt x="797860" y="0"/>
                  <a:pt x="797860" y="0"/>
                  <a:pt x="2482050" y="0"/>
                </a:cubicBezTo>
                <a:lnTo>
                  <a:pt x="3003610" y="0"/>
                </a:lnTo>
                <a:cubicBezTo>
                  <a:pt x="3003610" y="0"/>
                  <a:pt x="3003610" y="0"/>
                  <a:pt x="3219959" y="0"/>
                </a:cubicBezTo>
                <a:lnTo>
                  <a:pt x="3311869" y="0"/>
                </a:lnTo>
                <a:lnTo>
                  <a:pt x="3326218" y="0"/>
                </a:lnTo>
                <a:lnTo>
                  <a:pt x="3426656" y="0"/>
                </a:lnTo>
                <a:lnTo>
                  <a:pt x="3516436" y="0"/>
                </a:lnTo>
                <a:cubicBezTo>
                  <a:pt x="3516436" y="0"/>
                  <a:pt x="3516436" y="0"/>
                  <a:pt x="3601649" y="0"/>
                </a:cubicBezTo>
                <a:lnTo>
                  <a:pt x="3699274" y="0"/>
                </a:lnTo>
                <a:lnTo>
                  <a:pt x="3718421" y="0"/>
                </a:lnTo>
                <a:cubicBezTo>
                  <a:pt x="3768918" y="0"/>
                  <a:pt x="3832038" y="0"/>
                  <a:pt x="3910939" y="0"/>
                </a:cubicBezTo>
                <a:lnTo>
                  <a:pt x="3927053" y="0"/>
                </a:lnTo>
                <a:lnTo>
                  <a:pt x="4198137" y="0"/>
                </a:lnTo>
                <a:lnTo>
                  <a:pt x="4230161" y="0"/>
                </a:lnTo>
                <a:lnTo>
                  <a:pt x="4245215" y="0"/>
                </a:lnTo>
                <a:lnTo>
                  <a:pt x="4350592" y="0"/>
                </a:lnTo>
                <a:lnTo>
                  <a:pt x="4357296" y="0"/>
                </a:lnTo>
                <a:lnTo>
                  <a:pt x="4404222" y="0"/>
                </a:lnTo>
                <a:lnTo>
                  <a:pt x="4531592" y="0"/>
                </a:lnTo>
                <a:lnTo>
                  <a:pt x="4598953" y="0"/>
                </a:lnTo>
                <a:lnTo>
                  <a:pt x="4779630" y="0"/>
                </a:lnTo>
                <a:lnTo>
                  <a:pt x="5132321" y="0"/>
                </a:lnTo>
                <a:cubicBezTo>
                  <a:pt x="5132321" y="0"/>
                  <a:pt x="5132321" y="0"/>
                  <a:pt x="5141543" y="0"/>
                </a:cubicBezTo>
                <a:lnTo>
                  <a:pt x="5188556" y="0"/>
                </a:lnTo>
                <a:lnTo>
                  <a:pt x="5206100" y="0"/>
                </a:lnTo>
                <a:cubicBezTo>
                  <a:pt x="5279879" y="0"/>
                  <a:pt x="5427438" y="0"/>
                  <a:pt x="5722554" y="0"/>
                </a:cubicBezTo>
                <a:cubicBezTo>
                  <a:pt x="5722554" y="0"/>
                  <a:pt x="5722554" y="0"/>
                  <a:pt x="5732230" y="0"/>
                </a:cubicBezTo>
                <a:lnTo>
                  <a:pt x="5798594" y="0"/>
                </a:lnTo>
                <a:lnTo>
                  <a:pt x="5799962" y="0"/>
                </a:lnTo>
                <a:cubicBezTo>
                  <a:pt x="5799962" y="0"/>
                  <a:pt x="5799962" y="0"/>
                  <a:pt x="6338565" y="0"/>
                </a:cubicBezTo>
                <a:lnTo>
                  <a:pt x="6649966" y="0"/>
                </a:lnTo>
                <a:lnTo>
                  <a:pt x="6730668" y="0"/>
                </a:lnTo>
                <a:lnTo>
                  <a:pt x="7178721" y="0"/>
                </a:lnTo>
                <a:lnTo>
                  <a:pt x="7277889" y="0"/>
                </a:lnTo>
                <a:lnTo>
                  <a:pt x="7782893" y="0"/>
                </a:lnTo>
                <a:lnTo>
                  <a:pt x="8006080" y="0"/>
                </a:lnTo>
                <a:cubicBezTo>
                  <a:pt x="8015756" y="0"/>
                  <a:pt x="8025432" y="5258"/>
                  <a:pt x="8030270" y="10516"/>
                </a:cubicBezTo>
                <a:cubicBezTo>
                  <a:pt x="8030270" y="10516"/>
                  <a:pt x="8035108" y="10516"/>
                  <a:pt x="8035108" y="15774"/>
                </a:cubicBezTo>
                <a:cubicBezTo>
                  <a:pt x="8035108" y="15774"/>
                  <a:pt x="8035108" y="15774"/>
                  <a:pt x="8393118" y="404863"/>
                </a:cubicBezTo>
                <a:cubicBezTo>
                  <a:pt x="8407632" y="415379"/>
                  <a:pt x="8407632" y="436411"/>
                  <a:pt x="8393118" y="452185"/>
                </a:cubicBezTo>
                <a:cubicBezTo>
                  <a:pt x="8393118" y="452185"/>
                  <a:pt x="8393118" y="452185"/>
                  <a:pt x="8035108" y="841273"/>
                </a:cubicBezTo>
                <a:cubicBezTo>
                  <a:pt x="8035108" y="841273"/>
                  <a:pt x="8030270" y="841273"/>
                  <a:pt x="8030270" y="846531"/>
                </a:cubicBezTo>
                <a:cubicBezTo>
                  <a:pt x="8025432" y="851789"/>
                  <a:pt x="8015756" y="857047"/>
                  <a:pt x="8006080" y="857047"/>
                </a:cubicBezTo>
                <a:cubicBezTo>
                  <a:pt x="8006080" y="857047"/>
                  <a:pt x="8006080" y="857047"/>
                  <a:pt x="7889742" y="857047"/>
                </a:cubicBezTo>
                <a:lnTo>
                  <a:pt x="7782893" y="857047"/>
                </a:lnTo>
                <a:lnTo>
                  <a:pt x="7776190" y="857047"/>
                </a:lnTo>
                <a:lnTo>
                  <a:pt x="7730315" y="857047"/>
                </a:lnTo>
                <a:lnTo>
                  <a:pt x="7729264" y="857047"/>
                </a:lnTo>
                <a:lnTo>
                  <a:pt x="7601893" y="857047"/>
                </a:lnTo>
                <a:lnTo>
                  <a:pt x="7467477" y="857047"/>
                </a:lnTo>
                <a:lnTo>
                  <a:pt x="7353856" y="857047"/>
                </a:lnTo>
                <a:lnTo>
                  <a:pt x="7075374" y="857047"/>
                </a:lnTo>
                <a:lnTo>
                  <a:pt x="6944929" y="857047"/>
                </a:lnTo>
                <a:lnTo>
                  <a:pt x="6528153" y="857047"/>
                </a:lnTo>
                <a:lnTo>
                  <a:pt x="6334891" y="857047"/>
                </a:lnTo>
                <a:lnTo>
                  <a:pt x="5799962" y="857047"/>
                </a:lnTo>
                <a:cubicBezTo>
                  <a:pt x="5799962" y="857047"/>
                  <a:pt x="5799962" y="857047"/>
                  <a:pt x="5722554" y="857047"/>
                </a:cubicBezTo>
                <a:cubicBezTo>
                  <a:pt x="5722554" y="857047"/>
                  <a:pt x="5722554" y="857047"/>
                  <a:pt x="5648775" y="857047"/>
                </a:cubicBezTo>
                <a:lnTo>
                  <a:pt x="5483520" y="857047"/>
                </a:lnTo>
                <a:lnTo>
                  <a:pt x="5473550" y="857047"/>
                </a:lnTo>
                <a:cubicBezTo>
                  <a:pt x="5390548" y="857047"/>
                  <a:pt x="5279879" y="857047"/>
                  <a:pt x="5132321" y="857047"/>
                </a:cubicBezTo>
                <a:cubicBezTo>
                  <a:pt x="5132321" y="857047"/>
                  <a:pt x="5132321" y="857047"/>
                  <a:pt x="5047108" y="857047"/>
                </a:cubicBezTo>
                <a:lnTo>
                  <a:pt x="4954764" y="857047"/>
                </a:lnTo>
                <a:lnTo>
                  <a:pt x="4930335" y="857047"/>
                </a:lnTo>
                <a:cubicBezTo>
                  <a:pt x="4829342" y="857047"/>
                  <a:pt x="4677853" y="857047"/>
                  <a:pt x="4450619" y="857047"/>
                </a:cubicBezTo>
                <a:lnTo>
                  <a:pt x="4350592" y="857047"/>
                </a:lnTo>
                <a:lnTo>
                  <a:pt x="4335538" y="857047"/>
                </a:lnTo>
                <a:lnTo>
                  <a:pt x="4230161" y="857047"/>
                </a:lnTo>
                <a:lnTo>
                  <a:pt x="4215812" y="857047"/>
                </a:lnTo>
                <a:lnTo>
                  <a:pt x="4115374" y="857047"/>
                </a:lnTo>
                <a:lnTo>
                  <a:pt x="4049804" y="857047"/>
                </a:lnTo>
                <a:lnTo>
                  <a:pt x="3842757" y="857047"/>
                </a:lnTo>
                <a:lnTo>
                  <a:pt x="3614977" y="857047"/>
                </a:lnTo>
                <a:lnTo>
                  <a:pt x="3516436" y="857047"/>
                </a:lnTo>
                <a:cubicBezTo>
                  <a:pt x="3516436" y="857047"/>
                  <a:pt x="3516436" y="857047"/>
                  <a:pt x="3452333" y="857047"/>
                </a:cubicBezTo>
                <a:lnTo>
                  <a:pt x="3311869" y="857047"/>
                </a:lnTo>
                <a:lnTo>
                  <a:pt x="3300088" y="857047"/>
                </a:lnTo>
                <a:lnTo>
                  <a:pt x="3272588" y="857047"/>
                </a:lnTo>
                <a:lnTo>
                  <a:pt x="3179295" y="857047"/>
                </a:lnTo>
                <a:lnTo>
                  <a:pt x="3003610" y="857047"/>
                </a:lnTo>
                <a:lnTo>
                  <a:pt x="2997618" y="857047"/>
                </a:lnTo>
                <a:cubicBezTo>
                  <a:pt x="2683367" y="857047"/>
                  <a:pt x="2054864" y="857047"/>
                  <a:pt x="797860" y="857047"/>
                </a:cubicBezTo>
                <a:cubicBezTo>
                  <a:pt x="797860" y="857047"/>
                  <a:pt x="797860"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Subtitle 2">
            <a:extLst>
              <a:ext uri="{FF2B5EF4-FFF2-40B4-BE49-F238E27FC236}">
                <a16:creationId xmlns:a16="http://schemas.microsoft.com/office/drawing/2014/main" id="{BC13E215-2A71-2529-486A-E9A16A356705}"/>
              </a:ext>
            </a:extLst>
          </p:cNvPr>
          <p:cNvSpPr>
            <a:spLocks noGrp="1"/>
          </p:cNvSpPr>
          <p:nvPr>
            <p:ph type="subTitle" idx="1"/>
          </p:nvPr>
        </p:nvSpPr>
        <p:spPr>
          <a:xfrm>
            <a:off x="540278" y="5189400"/>
            <a:ext cx="6692953" cy="544260"/>
          </a:xfrm>
        </p:spPr>
        <p:txBody>
          <a:bodyPr anchor="ctr">
            <a:noAutofit/>
          </a:bodyPr>
          <a:lstStyle/>
          <a:p>
            <a:pPr>
              <a:lnSpc>
                <a:spcPct val="90000"/>
              </a:lnSpc>
            </a:pPr>
            <a:r>
              <a:rPr lang="en-US" sz="2000" b="1" dirty="0">
                <a:solidFill>
                  <a:srgbClr val="FEFFFF"/>
                </a:solidFill>
              </a:rPr>
              <a:t>André Luiz França Batista</a:t>
            </a:r>
          </a:p>
          <a:p>
            <a:pPr>
              <a:lnSpc>
                <a:spcPct val="90000"/>
              </a:lnSpc>
            </a:pPr>
            <a:r>
              <a:rPr lang="en-US" sz="2000" b="1" dirty="0">
                <a:solidFill>
                  <a:srgbClr val="FEFFFF"/>
                </a:solidFill>
              </a:rPr>
              <a:t>Instituto Federal do </a:t>
            </a:r>
            <a:r>
              <a:rPr lang="en-US" sz="2000" b="1" dirty="0" err="1">
                <a:solidFill>
                  <a:srgbClr val="FEFFFF"/>
                </a:solidFill>
              </a:rPr>
              <a:t>Triângulo</a:t>
            </a:r>
            <a:r>
              <a:rPr lang="en-US" sz="2000" b="1" dirty="0">
                <a:solidFill>
                  <a:srgbClr val="FEFFFF"/>
                </a:solidFill>
              </a:rPr>
              <a:t> Mineiro</a:t>
            </a:r>
          </a:p>
        </p:txBody>
      </p:sp>
      <p:pic>
        <p:nvPicPr>
          <p:cNvPr id="6" name="Imagem 5" descr="Interface gráfica do usuário, Aplicativo&#10;&#10;O conteúdo gerado por IA pode estar incorreto.">
            <a:extLst>
              <a:ext uri="{FF2B5EF4-FFF2-40B4-BE49-F238E27FC236}">
                <a16:creationId xmlns:a16="http://schemas.microsoft.com/office/drawing/2014/main" id="{305790AA-7404-1314-40AA-51DDA6F95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8" y="6054326"/>
            <a:ext cx="1664938" cy="634654"/>
          </a:xfrm>
          <a:prstGeom prst="rect">
            <a:avLst/>
          </a:prstGeom>
        </p:spPr>
      </p:pic>
    </p:spTree>
    <p:extLst>
      <p:ext uri="{BB962C8B-B14F-4D97-AF65-F5344CB8AC3E}">
        <p14:creationId xmlns:p14="http://schemas.microsoft.com/office/powerpoint/2010/main" val="142121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DC1174A-6A63-D80B-59A3-125AC0243021}"/>
              </a:ext>
            </a:extLst>
          </p:cNvPr>
          <p:cNvPicPr>
            <a:picLocks noChangeAspect="1"/>
          </p:cNvPicPr>
          <p:nvPr/>
        </p:nvPicPr>
        <p:blipFill>
          <a:blip r:embed="rId2"/>
          <a:stretch>
            <a:fillRect/>
          </a:stretch>
        </p:blipFill>
        <p:spPr>
          <a:xfrm>
            <a:off x="961535" y="252505"/>
            <a:ext cx="10268930" cy="6352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Forma Livre: Forma 10">
            <a:extLst>
              <a:ext uri="{FF2B5EF4-FFF2-40B4-BE49-F238E27FC236}">
                <a16:creationId xmlns:a16="http://schemas.microsoft.com/office/drawing/2014/main" id="{13E97975-5C90-28ED-38F1-2321294160E7}"/>
              </a:ext>
            </a:extLst>
          </p:cNvPr>
          <p:cNvSpPr/>
          <p:nvPr/>
        </p:nvSpPr>
        <p:spPr>
          <a:xfrm>
            <a:off x="3912124" y="1318097"/>
            <a:ext cx="4213781" cy="4306646"/>
          </a:xfrm>
          <a:custGeom>
            <a:avLst/>
            <a:gdLst>
              <a:gd name="connsiteX0" fmla="*/ 0 w 4609707"/>
              <a:gd name="connsiteY0" fmla="*/ 4883084 h 4883084"/>
              <a:gd name="connsiteX1" fmla="*/ 1461154 w 4609707"/>
              <a:gd name="connsiteY1" fmla="*/ 1451728 h 4883084"/>
              <a:gd name="connsiteX2" fmla="*/ 4609707 w 4609707"/>
              <a:gd name="connsiteY2" fmla="*/ 0 h 4883084"/>
            </a:gdLst>
            <a:ahLst/>
            <a:cxnLst>
              <a:cxn ang="0">
                <a:pos x="connsiteX0" y="connsiteY0"/>
              </a:cxn>
              <a:cxn ang="0">
                <a:pos x="connsiteX1" y="connsiteY1"/>
              </a:cxn>
              <a:cxn ang="0">
                <a:pos x="connsiteX2" y="connsiteY2"/>
              </a:cxn>
            </a:cxnLst>
            <a:rect l="l" t="t" r="r" b="b"/>
            <a:pathLst>
              <a:path w="4609707" h="4883084">
                <a:moveTo>
                  <a:pt x="0" y="4883084"/>
                </a:moveTo>
                <a:cubicBezTo>
                  <a:pt x="346435" y="3574329"/>
                  <a:pt x="692870" y="2265575"/>
                  <a:pt x="1461154" y="1451728"/>
                </a:cubicBezTo>
                <a:cubicBezTo>
                  <a:pt x="2229438" y="637881"/>
                  <a:pt x="3419572" y="318940"/>
                  <a:pt x="4609707" y="0"/>
                </a:cubicBezTo>
              </a:path>
            </a:pathLst>
          </a:custGeom>
          <a:noFill/>
          <a:ln w="38100">
            <a:solidFill>
              <a:schemeClr val="accent1">
                <a:lumMod val="60000"/>
                <a:lumOff val="40000"/>
              </a:schemeClr>
            </a:solidFill>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CD343772-B270-F121-8A13-9BC45EDF666B}"/>
              </a:ext>
            </a:extLst>
          </p:cNvPr>
          <p:cNvSpPr txBox="1"/>
          <p:nvPr/>
        </p:nvSpPr>
        <p:spPr>
          <a:xfrm>
            <a:off x="3342096" y="5624743"/>
            <a:ext cx="1140056" cy="307777"/>
          </a:xfrm>
          <a:prstGeom prst="rect">
            <a:avLst/>
          </a:prstGeom>
          <a:noFill/>
        </p:spPr>
        <p:txBody>
          <a:bodyPr wrap="none" rtlCol="0">
            <a:spAutoFit/>
          </a:bodyPr>
          <a:lstStyle/>
          <a:p>
            <a:r>
              <a:rPr lang="pt-BR" sz="1400" dirty="0">
                <a:ln w="0"/>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ITUIUTABA</a:t>
            </a:r>
          </a:p>
        </p:txBody>
      </p:sp>
      <p:sp>
        <p:nvSpPr>
          <p:cNvPr id="7" name="CaixaDeTexto 6">
            <a:extLst>
              <a:ext uri="{FF2B5EF4-FFF2-40B4-BE49-F238E27FC236}">
                <a16:creationId xmlns:a16="http://schemas.microsoft.com/office/drawing/2014/main" id="{83556FBD-03E7-5BD5-BF1F-458AA184CD5B}"/>
              </a:ext>
            </a:extLst>
          </p:cNvPr>
          <p:cNvSpPr txBox="1"/>
          <p:nvPr/>
        </p:nvSpPr>
        <p:spPr>
          <a:xfrm>
            <a:off x="7596753" y="1010321"/>
            <a:ext cx="1058303" cy="307777"/>
          </a:xfrm>
          <a:prstGeom prst="rect">
            <a:avLst/>
          </a:prstGeom>
          <a:noFill/>
        </p:spPr>
        <p:txBody>
          <a:bodyPr wrap="none" rtlCol="0">
            <a:spAutoFit/>
          </a:bodyPr>
          <a:lstStyle/>
          <a:p>
            <a:r>
              <a:rPr lang="pt-BR" sz="1400" dirty="0">
                <a:ln w="0"/>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BOLOGNA</a:t>
            </a:r>
          </a:p>
        </p:txBody>
      </p:sp>
      <p:sp>
        <p:nvSpPr>
          <p:cNvPr id="12" name="CaixaDeTexto 11">
            <a:extLst>
              <a:ext uri="{FF2B5EF4-FFF2-40B4-BE49-F238E27FC236}">
                <a16:creationId xmlns:a16="http://schemas.microsoft.com/office/drawing/2014/main" id="{516337AF-E738-B253-B76E-32A6EF4E5D22}"/>
              </a:ext>
            </a:extLst>
          </p:cNvPr>
          <p:cNvSpPr txBox="1"/>
          <p:nvPr/>
        </p:nvSpPr>
        <p:spPr>
          <a:xfrm rot="19569368">
            <a:off x="4750516" y="1920032"/>
            <a:ext cx="1305165" cy="369332"/>
          </a:xfrm>
          <a:prstGeom prst="rect">
            <a:avLst/>
          </a:prstGeom>
          <a:noFill/>
        </p:spPr>
        <p:txBody>
          <a:bodyPr wrap="none" rtlCol="0">
            <a:spAutoFit/>
          </a:bodyPr>
          <a:lstStyle/>
          <a:p>
            <a:r>
              <a:rPr lang="pt-BR" dirty="0">
                <a:ln w="0"/>
                <a:solidFill>
                  <a:srgbClr val="002060"/>
                </a:solidFill>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+9300 km</a:t>
            </a:r>
          </a:p>
        </p:txBody>
      </p:sp>
    </p:spTree>
    <p:extLst>
      <p:ext uri="{BB962C8B-B14F-4D97-AF65-F5344CB8AC3E}">
        <p14:creationId xmlns:p14="http://schemas.microsoft.com/office/powerpoint/2010/main" val="2950645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Site&#10;&#10;O conteúdo gerado por IA pode estar incorreto.">
            <a:extLst>
              <a:ext uri="{FF2B5EF4-FFF2-40B4-BE49-F238E27FC236}">
                <a16:creationId xmlns:a16="http://schemas.microsoft.com/office/drawing/2014/main" id="{4FDDE28D-ABFF-5AB5-707D-2719B0067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001" y="729000"/>
            <a:ext cx="8099999" cy="54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596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Diagrama, Desenho técnico&#10;&#10;O conteúdo gerado por IA pode estar incorreto.">
            <a:extLst>
              <a:ext uri="{FF2B5EF4-FFF2-40B4-BE49-F238E27FC236}">
                <a16:creationId xmlns:a16="http://schemas.microsoft.com/office/drawing/2014/main" id="{9365AC11-1666-67E1-85F6-D67B6064D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000" y="1546457"/>
            <a:ext cx="8100000" cy="37650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195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Mapa de jogo de vídeo game&#10;&#10;O conteúdo gerado por IA pode estar incorreto.">
            <a:extLst>
              <a:ext uri="{FF2B5EF4-FFF2-40B4-BE49-F238E27FC236}">
                <a16:creationId xmlns:a16="http://schemas.microsoft.com/office/drawing/2014/main" id="{30BAC4D9-0370-0EBA-884C-708F752E5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000" y="1547710"/>
            <a:ext cx="8100000" cy="376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819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46B4DA8D-03EB-A1D0-6F9D-C10B5A07C8AF}"/>
              </a:ext>
            </a:extLst>
          </p:cNvPr>
          <p:cNvSpPr>
            <a:spLocks noGrp="1"/>
          </p:cNvSpPr>
          <p:nvPr>
            <p:ph type="title"/>
          </p:nvPr>
        </p:nvSpPr>
        <p:spPr/>
        <p:txBody>
          <a:bodyPr/>
          <a:lstStyle/>
          <a:p>
            <a:r>
              <a:rPr lang="pt-BR" dirty="0"/>
              <a:t>The </a:t>
            </a:r>
            <a:r>
              <a:rPr lang="pt-BR" dirty="0" err="1"/>
              <a:t>problem</a:t>
            </a:r>
            <a:endParaRPr lang="pt-BR" dirty="0"/>
          </a:p>
        </p:txBody>
      </p:sp>
      <p:pic>
        <p:nvPicPr>
          <p:cNvPr id="12" name="Espaço Reservado para Conteúdo 11" descr="Uma imagem contendo Diagrama&#10;&#10;O conteúdo gerado por IA pode estar incorreto.">
            <a:extLst>
              <a:ext uri="{FF2B5EF4-FFF2-40B4-BE49-F238E27FC236}">
                <a16:creationId xmlns:a16="http://schemas.microsoft.com/office/drawing/2014/main" id="{1504831C-1CA7-4A87-F560-00BD12F91F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985" y="2300438"/>
            <a:ext cx="4772247" cy="3181498"/>
          </a:xfrm>
          <a:prstGeom prst="rect">
            <a:avLst/>
          </a:prstGeom>
          <a:ln>
            <a:noFill/>
          </a:ln>
          <a:effectLst>
            <a:outerShdw blurRad="190500" algn="tl" rotWithShape="0">
              <a:srgbClr val="000000">
                <a:alpha val="70000"/>
              </a:srgbClr>
            </a:outerShdw>
          </a:effectLst>
        </p:spPr>
      </p:pic>
      <p:pic>
        <p:nvPicPr>
          <p:cNvPr id="5" name="Imagem 4">
            <a:extLst>
              <a:ext uri="{FF2B5EF4-FFF2-40B4-BE49-F238E27FC236}">
                <a16:creationId xmlns:a16="http://schemas.microsoft.com/office/drawing/2014/main" id="{CAA3856D-943D-6E58-7839-333EC7DA1B27}"/>
              </a:ext>
            </a:extLst>
          </p:cNvPr>
          <p:cNvPicPr>
            <a:picLocks noChangeAspect="1"/>
          </p:cNvPicPr>
          <p:nvPr/>
        </p:nvPicPr>
        <p:blipFill>
          <a:blip r:embed="rId4"/>
          <a:stretch>
            <a:fillRect/>
          </a:stretch>
        </p:blipFill>
        <p:spPr>
          <a:xfrm>
            <a:off x="6572664" y="2300438"/>
            <a:ext cx="4789351" cy="31814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703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61AEF-E96D-5904-42F2-65004F0E2D8F}"/>
              </a:ext>
            </a:extLst>
          </p:cNvPr>
          <p:cNvSpPr>
            <a:spLocks noGrp="1"/>
          </p:cNvSpPr>
          <p:nvPr>
            <p:ph type="title"/>
          </p:nvPr>
        </p:nvSpPr>
        <p:spPr/>
        <p:txBody>
          <a:bodyPr/>
          <a:lstStyle/>
          <a:p>
            <a:r>
              <a:rPr lang="pt-BR" dirty="0"/>
              <a:t>The Sophia </a:t>
            </a:r>
            <a:r>
              <a:rPr lang="pt-BR" dirty="0" err="1"/>
              <a:t>Solution</a:t>
            </a:r>
            <a:endParaRPr lang="pt-BR" dirty="0"/>
          </a:p>
        </p:txBody>
      </p:sp>
      <p:pic>
        <p:nvPicPr>
          <p:cNvPr id="7" name="Espaço Reservado para Conteúdo 6" descr="Diagrama&#10;&#10;O conteúdo gerado por IA pode estar incorreto.">
            <a:extLst>
              <a:ext uri="{FF2B5EF4-FFF2-40B4-BE49-F238E27FC236}">
                <a16:creationId xmlns:a16="http://schemas.microsoft.com/office/drawing/2014/main" id="{EA841DE1-6D03-6193-099D-CD7A1E14C3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4089" y="1684676"/>
            <a:ext cx="6840000" cy="4560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658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37A95-7227-AB3A-B20B-1C16861EE16F}"/>
              </a:ext>
            </a:extLst>
          </p:cNvPr>
          <p:cNvSpPr>
            <a:spLocks noGrp="1"/>
          </p:cNvSpPr>
          <p:nvPr>
            <p:ph type="title"/>
          </p:nvPr>
        </p:nvSpPr>
        <p:spPr/>
        <p:txBody>
          <a:bodyPr/>
          <a:lstStyle/>
          <a:p>
            <a:r>
              <a:rPr lang="pt-BR" dirty="0" err="1"/>
              <a:t>How</a:t>
            </a:r>
            <a:r>
              <a:rPr lang="pt-BR" dirty="0"/>
              <a:t> it </a:t>
            </a:r>
            <a:r>
              <a:rPr lang="pt-BR" dirty="0" err="1"/>
              <a:t>works</a:t>
            </a:r>
            <a:endParaRPr lang="pt-BR" dirty="0"/>
          </a:p>
        </p:txBody>
      </p:sp>
      <p:pic>
        <p:nvPicPr>
          <p:cNvPr id="7" name="Espaço Reservado para Conteúdo 6" descr="Desenho de personagem&#10;&#10;O conteúdo gerado por IA pode estar incorreto.">
            <a:extLst>
              <a:ext uri="{FF2B5EF4-FFF2-40B4-BE49-F238E27FC236}">
                <a16:creationId xmlns:a16="http://schemas.microsoft.com/office/drawing/2014/main" id="{C98B52C7-281F-52A2-D992-2570DB6EB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5999" y="1905000"/>
            <a:ext cx="6840000" cy="4498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655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FD737-9B4E-5836-65C8-57663C1EE352}"/>
              </a:ext>
            </a:extLst>
          </p:cNvPr>
          <p:cNvSpPr>
            <a:spLocks noGrp="1"/>
          </p:cNvSpPr>
          <p:nvPr>
            <p:ph type="title"/>
          </p:nvPr>
        </p:nvSpPr>
        <p:spPr/>
        <p:txBody>
          <a:bodyPr/>
          <a:lstStyle/>
          <a:p>
            <a:r>
              <a:rPr lang="pt-BR" dirty="0"/>
              <a:t>The </a:t>
            </a:r>
            <a:r>
              <a:rPr lang="pt-BR" dirty="0" err="1"/>
              <a:t>Technical</a:t>
            </a:r>
            <a:r>
              <a:rPr lang="pt-BR" dirty="0"/>
              <a:t> </a:t>
            </a:r>
            <a:r>
              <a:rPr lang="pt-BR" dirty="0" err="1"/>
              <a:t>Architecture</a:t>
            </a:r>
            <a:endParaRPr lang="pt-BR" dirty="0"/>
          </a:p>
        </p:txBody>
      </p:sp>
      <p:pic>
        <p:nvPicPr>
          <p:cNvPr id="7" name="Espaço Reservado para Conteúdo 6" descr="Imagem de vídeo game&#10;&#10;O conteúdo gerado por IA pode estar incorreto.">
            <a:extLst>
              <a:ext uri="{FF2B5EF4-FFF2-40B4-BE49-F238E27FC236}">
                <a16:creationId xmlns:a16="http://schemas.microsoft.com/office/drawing/2014/main" id="{9A147AD3-D5A4-6595-35EF-26F41988B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5784" y="2070847"/>
            <a:ext cx="8940432"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963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61A1D-A2B9-151B-9A89-35D74C94BF66}"/>
              </a:ext>
            </a:extLst>
          </p:cNvPr>
          <p:cNvSpPr>
            <a:spLocks noGrp="1"/>
          </p:cNvSpPr>
          <p:nvPr>
            <p:ph type="title"/>
          </p:nvPr>
        </p:nvSpPr>
        <p:spPr/>
        <p:txBody>
          <a:bodyPr/>
          <a:lstStyle/>
          <a:p>
            <a:r>
              <a:rPr lang="pt-BR" dirty="0" err="1"/>
              <a:t>Deep</a:t>
            </a:r>
            <a:r>
              <a:rPr lang="pt-BR" dirty="0"/>
              <a:t> </a:t>
            </a:r>
            <a:r>
              <a:rPr lang="pt-BR" dirty="0" err="1"/>
              <a:t>Q-Learning</a:t>
            </a:r>
            <a:endParaRPr lang="pt-BR" dirty="0"/>
          </a:p>
        </p:txBody>
      </p:sp>
      <p:sp>
        <p:nvSpPr>
          <p:cNvPr id="45" name="Espaço Reservado para Conteúdo 44">
            <a:extLst>
              <a:ext uri="{FF2B5EF4-FFF2-40B4-BE49-F238E27FC236}">
                <a16:creationId xmlns:a16="http://schemas.microsoft.com/office/drawing/2014/main" id="{6D90B8AF-242C-6E24-6B91-F2AE9CAF36EC}"/>
              </a:ext>
            </a:extLst>
          </p:cNvPr>
          <p:cNvSpPr>
            <a:spLocks noGrp="1"/>
          </p:cNvSpPr>
          <p:nvPr>
            <p:ph idx="1"/>
          </p:nvPr>
        </p:nvSpPr>
        <p:spPr>
          <a:xfrm>
            <a:off x="590083" y="2262433"/>
            <a:ext cx="5505917" cy="4496954"/>
          </a:xfrm>
        </p:spPr>
        <p:txBody>
          <a:bodyPr/>
          <a:lstStyle/>
          <a:p>
            <a:r>
              <a:rPr lang="pt-BR" b="1" dirty="0" err="1"/>
              <a:t>State</a:t>
            </a:r>
            <a:r>
              <a:rPr lang="pt-BR" b="1" dirty="0"/>
              <a:t>:</a:t>
            </a:r>
            <a:r>
              <a:rPr lang="pt-BR" dirty="0"/>
              <a:t> 42 features (</a:t>
            </a:r>
            <a:r>
              <a:rPr lang="pt-BR" dirty="0" err="1"/>
              <a:t>location</a:t>
            </a:r>
            <a:r>
              <a:rPr lang="pt-BR" dirty="0"/>
              <a:t>, dialogue </a:t>
            </a:r>
            <a:r>
              <a:rPr lang="pt-BR" dirty="0" err="1"/>
              <a:t>tone</a:t>
            </a:r>
            <a:r>
              <a:rPr lang="pt-BR" dirty="0"/>
              <a:t>, </a:t>
            </a:r>
            <a:r>
              <a:rPr lang="pt-BR" dirty="0" err="1"/>
              <a:t>trust</a:t>
            </a:r>
            <a:r>
              <a:rPr lang="pt-BR" dirty="0"/>
              <a:t> </a:t>
            </a:r>
            <a:r>
              <a:rPr lang="pt-BR" dirty="0" err="1"/>
              <a:t>level</a:t>
            </a:r>
            <a:r>
              <a:rPr lang="pt-BR" dirty="0"/>
              <a:t>, time </a:t>
            </a:r>
            <a:r>
              <a:rPr lang="pt-BR" dirty="0" err="1"/>
              <a:t>of</a:t>
            </a:r>
            <a:r>
              <a:rPr lang="pt-BR" dirty="0"/>
              <a:t> </a:t>
            </a:r>
            <a:r>
              <a:rPr lang="pt-BR" dirty="0" err="1"/>
              <a:t>the</a:t>
            </a:r>
            <a:r>
              <a:rPr lang="pt-BR" dirty="0"/>
              <a:t> </a:t>
            </a:r>
            <a:r>
              <a:rPr lang="pt-BR" dirty="0" err="1"/>
              <a:t>day</a:t>
            </a:r>
            <a:r>
              <a:rPr lang="pt-BR" dirty="0"/>
              <a:t>, etc...)</a:t>
            </a:r>
          </a:p>
          <a:p>
            <a:r>
              <a:rPr lang="pt-BR" b="1" dirty="0" err="1"/>
              <a:t>Actions</a:t>
            </a:r>
            <a:r>
              <a:rPr lang="pt-BR" b="1" dirty="0"/>
              <a:t>:</a:t>
            </a:r>
            <a:r>
              <a:rPr lang="pt-BR" dirty="0"/>
              <a:t> 12 </a:t>
            </a:r>
            <a:r>
              <a:rPr lang="pt-BR" dirty="0" err="1"/>
              <a:t>possibilities</a:t>
            </a:r>
            <a:r>
              <a:rPr lang="pt-BR" dirty="0"/>
              <a:t> (approach, </a:t>
            </a:r>
            <a:r>
              <a:rPr lang="pt-BR" dirty="0" err="1"/>
              <a:t>retreat</a:t>
            </a:r>
            <a:r>
              <a:rPr lang="pt-BR" dirty="0"/>
              <a:t>, start </a:t>
            </a:r>
            <a:r>
              <a:rPr lang="pt-BR" dirty="0" err="1"/>
              <a:t>conversation</a:t>
            </a:r>
            <a:r>
              <a:rPr lang="pt-BR" dirty="0"/>
              <a:t>, </a:t>
            </a:r>
            <a:r>
              <a:rPr lang="pt-BR" dirty="0" err="1"/>
              <a:t>express</a:t>
            </a:r>
            <a:r>
              <a:rPr lang="pt-BR" dirty="0"/>
              <a:t> </a:t>
            </a:r>
            <a:r>
              <a:rPr lang="pt-BR" dirty="0" err="1"/>
              <a:t>emotion</a:t>
            </a:r>
            <a:r>
              <a:rPr lang="pt-BR" dirty="0"/>
              <a:t>, etc...)</a:t>
            </a:r>
          </a:p>
          <a:p>
            <a:r>
              <a:rPr lang="pt-BR" b="1" dirty="0" err="1"/>
              <a:t>Rewards</a:t>
            </a:r>
            <a:r>
              <a:rPr lang="pt-BR" b="1" dirty="0"/>
              <a:t>:</a:t>
            </a:r>
            <a:r>
              <a:rPr lang="pt-BR" dirty="0"/>
              <a:t> </a:t>
            </a:r>
          </a:p>
          <a:p>
            <a:pPr lvl="1"/>
            <a:r>
              <a:rPr lang="pt-BR" dirty="0"/>
              <a:t>Continue </a:t>
            </a:r>
            <a:r>
              <a:rPr lang="pt-BR" dirty="0" err="1"/>
              <a:t>conversation</a:t>
            </a:r>
            <a:r>
              <a:rPr lang="pt-BR" dirty="0"/>
              <a:t>: </a:t>
            </a:r>
            <a:r>
              <a:rPr lang="pt-BR" b="1" dirty="0"/>
              <a:t>+1 point</a:t>
            </a:r>
          </a:p>
          <a:p>
            <a:pPr lvl="1"/>
            <a:r>
              <a:rPr lang="pt-BR" dirty="0"/>
              <a:t>Walk </a:t>
            </a:r>
            <a:r>
              <a:rPr lang="pt-BR" dirty="0" err="1"/>
              <a:t>away</a:t>
            </a:r>
            <a:r>
              <a:rPr lang="pt-BR" dirty="0"/>
              <a:t>: </a:t>
            </a:r>
            <a:r>
              <a:rPr lang="pt-BR" b="1" dirty="0"/>
              <a:t>-1 point</a:t>
            </a:r>
          </a:p>
        </p:txBody>
      </p:sp>
      <p:pic>
        <p:nvPicPr>
          <p:cNvPr id="44" name="Imagem 43" descr="Uma imagem contendo objeto, foto, relógio, escuro&#10;&#10;O conteúdo gerado por IA pode estar incorreto.">
            <a:extLst>
              <a:ext uri="{FF2B5EF4-FFF2-40B4-BE49-F238E27FC236}">
                <a16:creationId xmlns:a16="http://schemas.microsoft.com/office/drawing/2014/main" id="{A04A4E8D-C33D-5293-E40A-BA4DBF27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776" y="2389095"/>
            <a:ext cx="6293224" cy="2563906"/>
          </a:xfrm>
          <a:prstGeom prst="rect">
            <a:avLst/>
          </a:prstGeom>
        </p:spPr>
      </p:pic>
    </p:spTree>
    <p:extLst>
      <p:ext uri="{BB962C8B-B14F-4D97-AF65-F5344CB8AC3E}">
        <p14:creationId xmlns:p14="http://schemas.microsoft.com/office/powerpoint/2010/main" val="3832994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2B167-AAA1-9930-CE4F-CE6C5BCF029D}"/>
              </a:ext>
            </a:extLst>
          </p:cNvPr>
          <p:cNvSpPr>
            <a:spLocks noGrp="1"/>
          </p:cNvSpPr>
          <p:nvPr>
            <p:ph type="title"/>
          </p:nvPr>
        </p:nvSpPr>
        <p:spPr/>
        <p:txBody>
          <a:bodyPr/>
          <a:lstStyle/>
          <a:p>
            <a:r>
              <a:rPr lang="pt-BR" dirty="0" err="1"/>
              <a:t>Research</a:t>
            </a:r>
            <a:r>
              <a:rPr lang="pt-BR" dirty="0"/>
              <a:t> </a:t>
            </a:r>
            <a:r>
              <a:rPr lang="pt-BR" dirty="0" err="1"/>
              <a:t>Study</a:t>
            </a:r>
            <a:r>
              <a:rPr lang="pt-BR" dirty="0"/>
              <a:t> </a:t>
            </a:r>
            <a:r>
              <a:rPr lang="pt-BR" dirty="0" err="1"/>
              <a:t>Results</a:t>
            </a:r>
            <a:endParaRPr lang="pt-BR" dirty="0"/>
          </a:p>
        </p:txBody>
      </p:sp>
      <p:pic>
        <p:nvPicPr>
          <p:cNvPr id="11" name="Espaço Reservado para Conteúdo 10" descr="Gráfico, Gráfico de barras&#10;&#10;O conteúdo gerado por IA pode estar incorreto.">
            <a:extLst>
              <a:ext uri="{FF2B5EF4-FFF2-40B4-BE49-F238E27FC236}">
                <a16:creationId xmlns:a16="http://schemas.microsoft.com/office/drawing/2014/main" id="{6E31EB3C-DF57-9562-8C5B-323489E0D3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9535" y="1905000"/>
            <a:ext cx="7132931"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401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EE5EC-B1A5-A21C-8661-C95191AF475A}"/>
              </a:ext>
            </a:extLst>
          </p:cNvPr>
          <p:cNvSpPr>
            <a:spLocks noGrp="1"/>
          </p:cNvSpPr>
          <p:nvPr>
            <p:ph type="title"/>
          </p:nvPr>
        </p:nvSpPr>
        <p:spPr/>
        <p:txBody>
          <a:bodyPr/>
          <a:lstStyle/>
          <a:p>
            <a:r>
              <a:rPr lang="pt-BR" dirty="0" err="1"/>
              <a:t>Current</a:t>
            </a:r>
            <a:r>
              <a:rPr lang="pt-BR" dirty="0"/>
              <a:t> </a:t>
            </a:r>
            <a:r>
              <a:rPr lang="pt-BR" dirty="0" err="1"/>
              <a:t>Limitations</a:t>
            </a:r>
            <a:endParaRPr lang="pt-BR" dirty="0"/>
          </a:p>
        </p:txBody>
      </p:sp>
      <p:pic>
        <p:nvPicPr>
          <p:cNvPr id="7" name="Espaço Reservado para Conteúdo 6" descr="Imagem de jogo de vídeo game&#10;&#10;O conteúdo gerado por IA pode estar incorreto.">
            <a:extLst>
              <a:ext uri="{FF2B5EF4-FFF2-40B4-BE49-F238E27FC236}">
                <a16:creationId xmlns:a16="http://schemas.microsoft.com/office/drawing/2014/main" id="{F3FA16BC-CD7B-62EC-43DC-2300E2AC4D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3299" y="1905000"/>
            <a:ext cx="6485399" cy="4320000"/>
          </a:xfrm>
        </p:spPr>
      </p:pic>
    </p:spTree>
    <p:extLst>
      <p:ext uri="{BB962C8B-B14F-4D97-AF65-F5344CB8AC3E}">
        <p14:creationId xmlns:p14="http://schemas.microsoft.com/office/powerpoint/2010/main" val="4101942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B7EF1-1A24-E0AA-9EE4-B0215EB3833D}"/>
              </a:ext>
            </a:extLst>
          </p:cNvPr>
          <p:cNvSpPr>
            <a:spLocks noGrp="1"/>
          </p:cNvSpPr>
          <p:nvPr>
            <p:ph type="title"/>
          </p:nvPr>
        </p:nvSpPr>
        <p:spPr/>
        <p:txBody>
          <a:bodyPr/>
          <a:lstStyle/>
          <a:p>
            <a:r>
              <a:rPr lang="pt-BR" dirty="0"/>
              <a:t>Future Vision</a:t>
            </a:r>
          </a:p>
        </p:txBody>
      </p:sp>
      <p:pic>
        <p:nvPicPr>
          <p:cNvPr id="5" name="Espaço Reservado para Conteúdo 4" descr="Uma imagem contendo quarto, foto, criança, pequeno&#10;&#10;O conteúdo gerado por IA pode estar incorreto.">
            <a:extLst>
              <a:ext uri="{FF2B5EF4-FFF2-40B4-BE49-F238E27FC236}">
                <a16:creationId xmlns:a16="http://schemas.microsoft.com/office/drawing/2014/main" id="{0C78FF3C-9CC1-253A-92A7-DDB55E781E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0999" y="1905000"/>
            <a:ext cx="6750000" cy="45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007909"/>
      </p:ext>
    </p:extLst>
  </p:cSld>
  <p:clrMapOvr>
    <a:masterClrMapping/>
  </p:clrMapOvr>
</p:sld>
</file>

<file path=ppt/theme/theme1.xml><?xml version="1.0" encoding="utf-8"?>
<a:theme xmlns:a="http://schemas.openxmlformats.org/drawingml/2006/main" name="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419</TotalTime>
  <Words>1459</Words>
  <Application>Microsoft Office PowerPoint</Application>
  <PresentationFormat>Widescreen</PresentationFormat>
  <Paragraphs>62</Paragraphs>
  <Slides>16</Slides>
  <Notes>12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16</vt:i4>
      </vt:variant>
    </vt:vector>
  </HeadingPairs>
  <TitlesOfParts>
    <vt:vector size="22" baseType="lpstr">
      <vt:lpstr>ADLaM Display</vt:lpstr>
      <vt:lpstr>Aptos</vt:lpstr>
      <vt:lpstr>Arial</vt:lpstr>
      <vt:lpstr>Century Gothic</vt:lpstr>
      <vt:lpstr>Wingdings 3</vt:lpstr>
      <vt:lpstr>Cacho</vt:lpstr>
      <vt:lpstr>Sophia Project: Enhancing Player Immersion with Intelligent Autonomous NPCs in 2D RPGs</vt:lpstr>
      <vt:lpstr>The problem</vt:lpstr>
      <vt:lpstr>The Sophia Solution</vt:lpstr>
      <vt:lpstr>How it works</vt:lpstr>
      <vt:lpstr>The Technical Architecture</vt:lpstr>
      <vt:lpstr>Deep Q-Learning</vt:lpstr>
      <vt:lpstr>Research Study Results</vt:lpstr>
      <vt:lpstr>Current Limitations</vt:lpstr>
      <vt:lpstr>Future Vision</vt:lpstr>
      <vt:lpstr>Impact &amp; Applications</vt:lpstr>
      <vt:lpstr>Contact information</vt:lpstr>
      <vt:lpstr>Sophia Project: Enhancing Player Immersion with Intelligent Autonomous NPCs in 2D RPGs</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André Luiz</dc:creator>
  <cp:lastModifiedBy>André Luiz</cp:lastModifiedBy>
  <cp:revision>22</cp:revision>
  <dcterms:created xsi:type="dcterms:W3CDTF">2025-10-20T19:45:04Z</dcterms:created>
  <dcterms:modified xsi:type="dcterms:W3CDTF">2025-10-21T18:00:24Z</dcterms:modified>
</cp:coreProperties>
</file>